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0" r:id="rId1"/>
  </p:sldMasterIdLst>
  <p:notesMasterIdLst>
    <p:notesMasterId r:id="rId28"/>
  </p:notesMasterIdLst>
  <p:sldIdLst>
    <p:sldId id="256" r:id="rId2"/>
    <p:sldId id="259" r:id="rId3"/>
    <p:sldId id="280" r:id="rId4"/>
    <p:sldId id="271" r:id="rId5"/>
    <p:sldId id="261" r:id="rId6"/>
    <p:sldId id="262" r:id="rId7"/>
    <p:sldId id="263" r:id="rId8"/>
    <p:sldId id="267" r:id="rId9"/>
    <p:sldId id="281" r:id="rId10"/>
    <p:sldId id="282" r:id="rId11"/>
    <p:sldId id="283" r:id="rId12"/>
    <p:sldId id="257" r:id="rId13"/>
    <p:sldId id="284" r:id="rId14"/>
    <p:sldId id="286" r:id="rId15"/>
    <p:sldId id="287" r:id="rId16"/>
    <p:sldId id="291" r:id="rId17"/>
    <p:sldId id="272" r:id="rId18"/>
    <p:sldId id="292" r:id="rId19"/>
    <p:sldId id="270" r:id="rId20"/>
    <p:sldId id="289" r:id="rId21"/>
    <p:sldId id="290" r:id="rId22"/>
    <p:sldId id="274" r:id="rId23"/>
    <p:sldId id="275" r:id="rId24"/>
    <p:sldId id="279" r:id="rId25"/>
    <p:sldId id="293"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741" autoAdjust="0"/>
  </p:normalViewPr>
  <p:slideViewPr>
    <p:cSldViewPr>
      <p:cViewPr varScale="1">
        <p:scale>
          <a:sx n="66" d="100"/>
          <a:sy n="66" d="100"/>
        </p:scale>
        <p:origin x="64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7C5874-2EF5-42A3-8D06-25461A42CEBF}" type="datetimeFigureOut">
              <a:rPr lang="en-IN" smtClean="0"/>
              <a:t>24-06-2022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FCC87-7B13-486F-9DE6-E6B4BF79E6A6}" type="slidenum">
              <a:rPr lang="en-IN" smtClean="0"/>
              <a:t>‹#›</a:t>
            </a:fld>
            <a:endParaRPr lang="en-IN"/>
          </a:p>
        </p:txBody>
      </p:sp>
    </p:spTree>
    <p:extLst>
      <p:ext uri="{BB962C8B-B14F-4D97-AF65-F5344CB8AC3E}">
        <p14:creationId xmlns:p14="http://schemas.microsoft.com/office/powerpoint/2010/main" val="2955981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FCC87-7B13-486F-9DE6-E6B4BF79E6A6}" type="slidenum">
              <a:rPr lang="en-IN" smtClean="0"/>
              <a:t>8</a:t>
            </a:fld>
            <a:endParaRPr lang="en-IN"/>
          </a:p>
        </p:txBody>
      </p:sp>
    </p:spTree>
    <p:extLst>
      <p:ext uri="{BB962C8B-B14F-4D97-AF65-F5344CB8AC3E}">
        <p14:creationId xmlns:p14="http://schemas.microsoft.com/office/powerpoint/2010/main" val="1168415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551B9B-5792-4A26-99D3-0403C3E92A91}" type="datetimeFigureOut">
              <a:rPr lang="en-IN" smtClean="0"/>
              <a:t>24-06-2022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225718567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551B9B-5792-4A26-99D3-0403C3E92A91}" type="datetimeFigureOut">
              <a:rPr lang="en-IN" smtClean="0"/>
              <a:t>24-06-2022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661555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551B9B-5792-4A26-99D3-0403C3E92A91}"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4172960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551B9B-5792-4A26-99D3-0403C3E92A91}"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1571826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551B9B-5792-4A26-99D3-0403C3E92A91}"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949095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551B9B-5792-4A26-99D3-0403C3E92A91}"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4133397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551B9B-5792-4A26-99D3-0403C3E92A91}"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808064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551B9B-5792-4A26-99D3-0403C3E92A91}"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3178943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551B9B-5792-4A26-99D3-0403C3E92A91}"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1690818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551B9B-5792-4A26-99D3-0403C3E92A91}"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3632757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551B9B-5792-4A26-99D3-0403C3E92A91}"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2579298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551B9B-5792-4A26-99D3-0403C3E92A91}" type="datetimeFigureOut">
              <a:rPr lang="en-IN" smtClean="0"/>
              <a:t>24-06-2022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862047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551B9B-5792-4A26-99D3-0403C3E92A91}" type="datetimeFigureOut">
              <a:rPr lang="en-IN" smtClean="0"/>
              <a:t>24-06-2022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3084208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551B9B-5792-4A26-99D3-0403C3E92A91}" type="datetimeFigureOut">
              <a:rPr lang="en-IN" smtClean="0"/>
              <a:t>24-06-2022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1281789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551B9B-5792-4A26-99D3-0403C3E92A91}" type="datetimeFigureOut">
              <a:rPr lang="en-IN" smtClean="0"/>
              <a:t>24-06-2022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28848264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551B9B-5792-4A26-99D3-0403C3E92A91}" type="datetimeFigureOut">
              <a:rPr lang="en-IN" smtClean="0"/>
              <a:t>24-06-2022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181527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551B9B-5792-4A26-99D3-0403C3E92A91}" type="datetimeFigureOut">
              <a:rPr lang="en-IN" smtClean="0"/>
              <a:t>24-06-2022</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147589C-8D56-4D0A-BA73-E026ADF3F909}" type="slidenum">
              <a:rPr lang="en-IN" smtClean="0"/>
              <a:t>‹#›</a:t>
            </a:fld>
            <a:endParaRPr lang="en-IN"/>
          </a:p>
        </p:txBody>
      </p:sp>
    </p:spTree>
    <p:extLst>
      <p:ext uri="{BB962C8B-B14F-4D97-AF65-F5344CB8AC3E}">
        <p14:creationId xmlns:p14="http://schemas.microsoft.com/office/powerpoint/2010/main" val="2326715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F551B9B-5792-4A26-99D3-0403C3E92A91}" type="datetimeFigureOut">
              <a:rPr lang="en-IN" smtClean="0"/>
              <a:t>24-06-2022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147589C-8D56-4D0A-BA73-E026ADF3F909}" type="slidenum">
              <a:rPr lang="en-IN" smtClean="0"/>
              <a:t>‹#›</a:t>
            </a:fld>
            <a:endParaRPr lang="en-IN"/>
          </a:p>
        </p:txBody>
      </p:sp>
    </p:spTree>
    <p:extLst>
      <p:ext uri="{BB962C8B-B14F-4D97-AF65-F5344CB8AC3E}">
        <p14:creationId xmlns:p14="http://schemas.microsoft.com/office/powerpoint/2010/main" val="2118374674"/>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w3schools.com/django/index.php" TargetMode="External"/><Relationship Id="rId7" Type="http://schemas.openxmlformats.org/officeDocument/2006/relationships/image" Target="../media/image2.png"/><Relationship Id="rId2" Type="http://schemas.openxmlformats.org/officeDocument/2006/relationships/hyperlink" Target="https://www.djangoproject.com/" TargetMode="External"/><Relationship Id="rId1" Type="http://schemas.openxmlformats.org/officeDocument/2006/relationships/slideLayout" Target="../slideLayouts/slideLayout2.xml"/><Relationship Id="rId6" Type="http://schemas.openxmlformats.org/officeDocument/2006/relationships/hyperlink" Target="https://hackr.io/blog/what-is-pycharm" TargetMode="External"/><Relationship Id="rId5" Type="http://schemas.openxmlformats.org/officeDocument/2006/relationships/hyperlink" Target="https://www.postgresql.org/" TargetMode="External"/><Relationship Id="rId4" Type="http://schemas.openxmlformats.org/officeDocument/2006/relationships/hyperlink" Target="https://www.mvgrce.co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B883F07-861E-1027-242E-7E72520249F9}"/>
              </a:ext>
            </a:extLst>
          </p:cNvPr>
          <p:cNvSpPr>
            <a:spLocks noGrp="1"/>
          </p:cNvSpPr>
          <p:nvPr/>
        </p:nvSpPr>
        <p:spPr>
          <a:xfrm>
            <a:off x="787667" y="286692"/>
            <a:ext cx="10616665" cy="954338"/>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6600" b="0" i="0" kern="1200" cap="all">
                <a:solidFill>
                  <a:schemeClr val="tx1"/>
                </a:solidFill>
                <a:effectLst/>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mvgr blog bundle</a:t>
            </a:r>
            <a:endParaRPr lang="en-IN" sz="4400" b="1"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70FAB032-0738-D012-0180-B757E101A915}"/>
              </a:ext>
            </a:extLst>
          </p:cNvPr>
          <p:cNvSpPr>
            <a:spLocks noGrp="1"/>
          </p:cNvSpPr>
          <p:nvPr/>
        </p:nvSpPr>
        <p:spPr>
          <a:xfrm>
            <a:off x="261487" y="1674020"/>
            <a:ext cx="4068277" cy="2548757"/>
          </a:xfrm>
          <a:prstGeom prst="rect">
            <a:avLst/>
          </a:prstGeom>
        </p:spPr>
        <p:txBody>
          <a:bodyPr vert="horz" lIns="91440" tIns="91440" rIns="91440" bIns="91440" rtlCol="0">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r>
              <a:rPr lang="en-US" sz="2000" b="1" dirty="0">
                <a:solidFill>
                  <a:schemeClr val="tx1"/>
                </a:solidFill>
                <a:latin typeface="Times New Roman" panose="02020603050405020304" pitchFamily="18" charset="0"/>
                <a:cs typeface="Times New Roman" panose="02020603050405020304" pitchFamily="18" charset="0"/>
              </a:rPr>
              <a:t>By:  Batch 07</a:t>
            </a:r>
          </a:p>
          <a:p>
            <a:r>
              <a:rPr lang="en-US" sz="2000" b="1" dirty="0">
                <a:solidFill>
                  <a:schemeClr val="tx1"/>
                </a:solidFill>
                <a:latin typeface="Times New Roman" panose="02020603050405020304" pitchFamily="18" charset="0"/>
                <a:cs typeface="Times New Roman" panose="02020603050405020304" pitchFamily="18" charset="0"/>
              </a:rPr>
              <a:t> D.HUSSAIN - 19331A1216</a:t>
            </a:r>
          </a:p>
          <a:p>
            <a:r>
              <a:rPr lang="en-US" sz="2000" b="1" dirty="0">
                <a:solidFill>
                  <a:schemeClr val="tx1"/>
                </a:solidFill>
                <a:latin typeface="Times New Roman" panose="02020603050405020304" pitchFamily="18" charset="0"/>
                <a:cs typeface="Times New Roman" panose="02020603050405020304" pitchFamily="18" charset="0"/>
              </a:rPr>
              <a:t>A.</a:t>
            </a:r>
            <a:r>
              <a:rPr lang="en-US" sz="2000" b="1" dirty="0">
                <a:latin typeface="Times New Roman" panose="02020603050405020304" pitchFamily="18" charset="0"/>
                <a:cs typeface="Times New Roman" panose="02020603050405020304" pitchFamily="18" charset="0"/>
              </a:rPr>
              <a:t>RAJA </a:t>
            </a:r>
            <a:r>
              <a:rPr lang="en-US" sz="2000" b="1" dirty="0">
                <a:solidFill>
                  <a:schemeClr val="tx1"/>
                </a:solidFill>
                <a:latin typeface="Times New Roman" panose="02020603050405020304" pitchFamily="18" charset="0"/>
                <a:cs typeface="Times New Roman" panose="02020603050405020304" pitchFamily="18" charset="0"/>
              </a:rPr>
              <a:t>- 19331A1203</a:t>
            </a:r>
          </a:p>
          <a:p>
            <a:r>
              <a:rPr lang="en-US" sz="2000" b="1" dirty="0">
                <a:latin typeface="Times New Roman" panose="02020603050405020304" pitchFamily="18" charset="0"/>
                <a:cs typeface="Times New Roman" panose="02020603050405020304" pitchFamily="18" charset="0"/>
              </a:rPr>
              <a:t>M.AKSHAYA </a:t>
            </a:r>
            <a:r>
              <a:rPr lang="en-US" sz="2000" b="1" dirty="0">
                <a:solidFill>
                  <a:schemeClr val="tx1"/>
                </a:solidFill>
                <a:latin typeface="Times New Roman" panose="02020603050405020304" pitchFamily="18" charset="0"/>
                <a:cs typeface="Times New Roman" panose="02020603050405020304" pitchFamily="18" charset="0"/>
              </a:rPr>
              <a:t>- 19331A1235</a:t>
            </a:r>
          </a:p>
          <a:p>
            <a:r>
              <a:rPr lang="en-IN" sz="2000" b="1" dirty="0">
                <a:latin typeface="Times New Roman" panose="02020603050405020304" pitchFamily="18" charset="0"/>
                <a:cs typeface="Times New Roman" panose="02020603050405020304" pitchFamily="18" charset="0"/>
              </a:rPr>
              <a:t>CH.VAISHNAVI </a:t>
            </a:r>
            <a:r>
              <a:rPr lang="en-IN" sz="2000" b="1" dirty="0">
                <a:solidFill>
                  <a:schemeClr val="tx1"/>
                </a:solidFill>
                <a:latin typeface="Times New Roman" panose="02020603050405020304" pitchFamily="18" charset="0"/>
                <a:cs typeface="Times New Roman" panose="02020603050405020304" pitchFamily="18" charset="0"/>
              </a:rPr>
              <a:t>- 19331A1210</a:t>
            </a:r>
          </a:p>
        </p:txBody>
      </p:sp>
      <p:pic>
        <p:nvPicPr>
          <p:cNvPr id="12" name="Picture 11">
            <a:extLst>
              <a:ext uri="{FF2B5EF4-FFF2-40B4-BE49-F238E27FC236}">
                <a16:creationId xmlns:a16="http://schemas.microsoft.com/office/drawing/2014/main" id="{1AA4D4B1-5AF5-4E40-914D-0CDC12A52168}"/>
              </a:ext>
            </a:extLst>
          </p:cNvPr>
          <p:cNvPicPr>
            <a:picLocks noChangeAspect="1"/>
          </p:cNvPicPr>
          <p:nvPr/>
        </p:nvPicPr>
        <p:blipFill rotWithShape="1">
          <a:blip r:embed="rId2"/>
          <a:srcRect t="3425"/>
          <a:stretch/>
        </p:blipFill>
        <p:spPr>
          <a:xfrm>
            <a:off x="4494997" y="2264534"/>
            <a:ext cx="3019124" cy="1952848"/>
          </a:xfrm>
          <a:prstGeom prst="rect">
            <a:avLst/>
          </a:prstGeom>
        </p:spPr>
      </p:pic>
      <p:sp>
        <p:nvSpPr>
          <p:cNvPr id="13" name="TextBox 5">
            <a:extLst>
              <a:ext uri="{FF2B5EF4-FFF2-40B4-BE49-F238E27FC236}">
                <a16:creationId xmlns:a16="http://schemas.microsoft.com/office/drawing/2014/main" id="{07D86359-404E-FFEF-67EE-CA430B406644}"/>
              </a:ext>
            </a:extLst>
          </p:cNvPr>
          <p:cNvSpPr txBox="1"/>
          <p:nvPr/>
        </p:nvSpPr>
        <p:spPr>
          <a:xfrm>
            <a:off x="8577712" y="2264534"/>
            <a:ext cx="3169919" cy="116955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PROJECT CO-ORDINATOR:</a:t>
            </a:r>
          </a:p>
          <a:p>
            <a:r>
              <a:rPr lang="en-US" b="1" dirty="0">
                <a:latin typeface="Times New Roman" panose="02020603050405020304" pitchFamily="18" charset="0"/>
                <a:cs typeface="Times New Roman" panose="02020603050405020304" pitchFamily="18" charset="0"/>
              </a:rPr>
              <a:t>DR. B. ANJANADEVI</a:t>
            </a:r>
          </a:p>
          <a:p>
            <a:r>
              <a:rPr lang="en-US" b="1" dirty="0">
                <a:latin typeface="Times New Roman" panose="02020603050405020304" pitchFamily="18" charset="0"/>
                <a:cs typeface="Times New Roman" panose="02020603050405020304" pitchFamily="18" charset="0"/>
              </a:rPr>
              <a:t>ASST.PROFESSOR</a:t>
            </a:r>
          </a:p>
          <a:p>
            <a:r>
              <a:rPr lang="en-US" b="1" dirty="0">
                <a:latin typeface="Times New Roman" panose="02020603050405020304" pitchFamily="18" charset="0"/>
                <a:cs typeface="Times New Roman" panose="02020603050405020304" pitchFamily="18" charset="0"/>
              </a:rPr>
              <a:t>IT DEPARTMENT</a:t>
            </a:r>
            <a:endParaRPr lang="en-IN" b="1" dirty="0">
              <a:latin typeface="Times New Roman" panose="02020603050405020304" pitchFamily="18" charset="0"/>
              <a:cs typeface="Times New Roman" panose="02020603050405020304" pitchFamily="18" charset="0"/>
            </a:endParaRPr>
          </a:p>
        </p:txBody>
      </p:sp>
      <p:sp>
        <p:nvSpPr>
          <p:cNvPr id="14" name="TextBox 3">
            <a:extLst>
              <a:ext uri="{FF2B5EF4-FFF2-40B4-BE49-F238E27FC236}">
                <a16:creationId xmlns:a16="http://schemas.microsoft.com/office/drawing/2014/main" id="{100D3704-7F10-58F8-A1C9-B34A7F2AEC9E}"/>
              </a:ext>
            </a:extLst>
          </p:cNvPr>
          <p:cNvSpPr txBox="1"/>
          <p:nvPr/>
        </p:nvSpPr>
        <p:spPr>
          <a:xfrm>
            <a:off x="3347986" y="4937988"/>
            <a:ext cx="5313146"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latin typeface="Times New Roman" panose="02020603050405020304" pitchFamily="18" charset="0"/>
                <a:cs typeface="Times New Roman" panose="02020603050405020304" pitchFamily="18" charset="0"/>
              </a:rPr>
              <a:t>Department Of Information Technology</a:t>
            </a:r>
          </a:p>
          <a:p>
            <a:pPr algn="ctr"/>
            <a:r>
              <a:rPr lang="en-US" b="1" dirty="0">
                <a:latin typeface="Times New Roman" panose="02020603050405020304" pitchFamily="18" charset="0"/>
                <a:cs typeface="Times New Roman" panose="02020603050405020304" pitchFamily="18" charset="0"/>
              </a:rPr>
              <a:t>MVGR College Of Engineering(Autonomous)</a:t>
            </a:r>
          </a:p>
          <a:p>
            <a:pPr algn="ctr"/>
            <a:r>
              <a:rPr lang="en-US" b="1" dirty="0">
                <a:latin typeface="Times New Roman" panose="02020603050405020304" pitchFamily="18" charset="0"/>
                <a:cs typeface="Times New Roman" panose="02020603050405020304" pitchFamily="18" charset="0"/>
              </a:rPr>
              <a:t>Vizianagaram</a:t>
            </a:r>
          </a:p>
          <a:p>
            <a:pPr algn="ctr"/>
            <a:r>
              <a:rPr lang="en-US" b="1" dirty="0">
                <a:latin typeface="Times New Roman" panose="02020603050405020304" pitchFamily="18" charset="0"/>
                <a:cs typeface="Times New Roman" panose="02020603050405020304" pitchFamily="18" charset="0"/>
              </a:rPr>
              <a:t>June 2022</a:t>
            </a:r>
            <a:endParaRPr lang="en-IN" b="1" dirty="0">
              <a:latin typeface="Times New Roman" panose="02020603050405020304" pitchFamily="18" charset="0"/>
              <a:cs typeface="Times New Roman" panose="02020603050405020304" pitchFamily="18" charset="0"/>
            </a:endParaRPr>
          </a:p>
        </p:txBody>
      </p:sp>
      <p:sp>
        <p:nvSpPr>
          <p:cNvPr id="15" name="TextBox 7">
            <a:extLst>
              <a:ext uri="{FF2B5EF4-FFF2-40B4-BE49-F238E27FC236}">
                <a16:creationId xmlns:a16="http://schemas.microsoft.com/office/drawing/2014/main" id="{23A336C4-0220-BECF-A44B-B5F7333930AD}"/>
              </a:ext>
            </a:extLst>
          </p:cNvPr>
          <p:cNvSpPr txBox="1"/>
          <p:nvPr/>
        </p:nvSpPr>
        <p:spPr>
          <a:xfrm>
            <a:off x="418698" y="5051050"/>
            <a:ext cx="2695074"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Academic Co-Ordinator:</a:t>
            </a:r>
          </a:p>
          <a:p>
            <a:r>
              <a:rPr lang="en-US" b="1" dirty="0">
                <a:latin typeface="Times New Roman" panose="02020603050405020304" pitchFamily="18" charset="0"/>
                <a:cs typeface="Times New Roman" panose="02020603050405020304" pitchFamily="18" charset="0"/>
              </a:rPr>
              <a:t>Dr. T. Pavan Kumar</a:t>
            </a:r>
            <a:endParaRPr lang="en-IN" b="1" dirty="0">
              <a:latin typeface="Times New Roman" panose="02020603050405020304" pitchFamily="18" charset="0"/>
              <a:cs typeface="Times New Roman" panose="02020603050405020304" pitchFamily="18" charset="0"/>
            </a:endParaRPr>
          </a:p>
        </p:txBody>
      </p:sp>
      <p:sp>
        <p:nvSpPr>
          <p:cNvPr id="16" name="TextBox 9">
            <a:extLst>
              <a:ext uri="{FF2B5EF4-FFF2-40B4-BE49-F238E27FC236}">
                <a16:creationId xmlns:a16="http://schemas.microsoft.com/office/drawing/2014/main" id="{3D983F88-C4E3-2BEB-5A11-E327FBED4951}"/>
              </a:ext>
            </a:extLst>
          </p:cNvPr>
          <p:cNvSpPr txBox="1"/>
          <p:nvPr/>
        </p:nvSpPr>
        <p:spPr>
          <a:xfrm>
            <a:off x="9071810" y="4937988"/>
            <a:ext cx="2858703"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Head Of The Department:</a:t>
            </a:r>
          </a:p>
          <a:p>
            <a:r>
              <a:rPr lang="en-US" b="1" dirty="0">
                <a:latin typeface="Times New Roman" panose="02020603050405020304" pitchFamily="18" charset="0"/>
                <a:cs typeface="Times New Roman" panose="02020603050405020304" pitchFamily="18" charset="0"/>
              </a:rPr>
              <a:t>Dr. V. Nagesh</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3704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49DE-59F6-D092-67E0-B7CD3B584DD3}"/>
              </a:ext>
            </a:extLst>
          </p:cNvPr>
          <p:cNvSpPr>
            <a:spLocks noGrp="1"/>
          </p:cNvSpPr>
          <p:nvPr>
            <p:ph type="title"/>
          </p:nvPr>
        </p:nvSpPr>
        <p:spPr/>
        <p:txBody>
          <a:bodyPr/>
          <a:lstStyle/>
          <a:p>
            <a:r>
              <a:rPr lang="en-US" dirty="0"/>
              <a:t>EXISTING SYSTEM</a:t>
            </a:r>
            <a:endParaRPr lang="en-IN" dirty="0"/>
          </a:p>
        </p:txBody>
      </p:sp>
      <p:sp>
        <p:nvSpPr>
          <p:cNvPr id="3" name="Content Placeholder 2">
            <a:extLst>
              <a:ext uri="{FF2B5EF4-FFF2-40B4-BE49-F238E27FC236}">
                <a16:creationId xmlns:a16="http://schemas.microsoft.com/office/drawing/2014/main" id="{2277BBA6-002F-2B0C-386F-9342DCCC3361}"/>
              </a:ext>
            </a:extLst>
          </p:cNvPr>
          <p:cNvSpPr>
            <a:spLocks noGrp="1"/>
          </p:cNvSpPr>
          <p:nvPr>
            <p:ph idx="1"/>
          </p:nvPr>
        </p:nvSpPr>
        <p:spPr/>
        <p:txBody>
          <a:bodyPr>
            <a:noAutofit/>
          </a:bodyPr>
          <a:lstStyle/>
          <a:p>
            <a:r>
              <a:rPr lang="en-US" sz="2200" dirty="0">
                <a:solidFill>
                  <a:srgbClr val="000000"/>
                </a:solidFill>
                <a:effectLst/>
                <a:latin typeface="Times New Roman" panose="02020603050405020304" pitchFamily="18" charset="0"/>
                <a:ea typeface="Times New Roman" panose="02020603050405020304" pitchFamily="18" charset="0"/>
              </a:rPr>
              <a:t>A blog is a discussion or informational website published on the World Wide Web consisting of discrete, often informal diary-style text entries.</a:t>
            </a:r>
          </a:p>
          <a:p>
            <a:r>
              <a:rPr lang="en-US" sz="2200" dirty="0">
                <a:solidFill>
                  <a:srgbClr val="000000"/>
                </a:solidFill>
                <a:effectLst/>
                <a:latin typeface="Times New Roman" panose="02020603050405020304" pitchFamily="18" charset="0"/>
                <a:ea typeface="Times New Roman" panose="02020603050405020304" pitchFamily="18" charset="0"/>
              </a:rPr>
              <a:t>The evolution of electronic and software tools to facilitate the production and maintenance of Web articles posted in reverse chronological order made the publishing process feasible to a much larger and less technically-inclined population. Ultimately, this resulted in the distinct class of online publishing that produces blogs we recognize today. </a:t>
            </a:r>
          </a:p>
          <a:p>
            <a:r>
              <a:rPr lang="en-US" sz="2200" dirty="0">
                <a:solidFill>
                  <a:srgbClr val="000000"/>
                </a:solidFill>
                <a:effectLst/>
                <a:latin typeface="Times New Roman" panose="02020603050405020304" pitchFamily="18" charset="0"/>
                <a:ea typeface="Times New Roman" panose="02020603050405020304" pitchFamily="18" charset="0"/>
              </a:rPr>
              <a:t>For instance, the use of some sort of browser-based software is now a typical aspect of "blogging". Blogs can be hosted by dedicated blog hosting services, on regular web hosting services, or run using blog software.</a:t>
            </a:r>
          </a:p>
          <a:p>
            <a:endParaRPr lang="en-US" sz="2200" dirty="0">
              <a:solidFill>
                <a:srgbClr val="000000"/>
              </a:solidFill>
              <a:effectLst/>
              <a:latin typeface="Times New Roman" panose="02020603050405020304" pitchFamily="18" charset="0"/>
              <a:ea typeface="Times New Roman" panose="02020603050405020304" pitchFamily="18" charset="0"/>
            </a:endParaRPr>
          </a:p>
          <a:p>
            <a:endParaRPr lang="en-IN" sz="2200" dirty="0"/>
          </a:p>
        </p:txBody>
      </p:sp>
      <p:pic>
        <p:nvPicPr>
          <p:cNvPr id="4" name="Picture 3">
            <a:extLst>
              <a:ext uri="{FF2B5EF4-FFF2-40B4-BE49-F238E27FC236}">
                <a16:creationId xmlns:a16="http://schemas.microsoft.com/office/drawing/2014/main" id="{DA459960-C16B-03B1-3D0F-9792A5D21D3B}"/>
              </a:ext>
            </a:extLst>
          </p:cNvPr>
          <p:cNvPicPr>
            <a:picLocks noChangeAspect="1"/>
          </p:cNvPicPr>
          <p:nvPr/>
        </p:nvPicPr>
        <p:blipFill rotWithShape="1">
          <a:blip r:embed="rId2"/>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324188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8D36-1C5A-A9CE-2714-571C84A3385D}"/>
              </a:ext>
            </a:extLst>
          </p:cNvPr>
          <p:cNvSpPr>
            <a:spLocks noGrp="1"/>
          </p:cNvSpPr>
          <p:nvPr>
            <p:ph type="title"/>
          </p:nvPr>
        </p:nvSpPr>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id="{BBB29D81-5093-23A7-5597-0609FF3FD059}"/>
              </a:ext>
            </a:extLst>
          </p:cNvPr>
          <p:cNvSpPr>
            <a:spLocks noGrp="1"/>
          </p:cNvSpPr>
          <p:nvPr>
            <p:ph idx="1"/>
          </p:nvPr>
        </p:nvSpPr>
        <p:spPr>
          <a:xfrm>
            <a:off x="1484310" y="2636912"/>
            <a:ext cx="10018713" cy="3124201"/>
          </a:xfrm>
        </p:spPr>
        <p:txBody>
          <a:bodyPr>
            <a:normAutofit/>
          </a:bodyPr>
          <a:lstStyle/>
          <a:p>
            <a:r>
              <a:rPr lang="en-US" sz="2200" dirty="0">
                <a:solidFill>
                  <a:srgbClr val="000000"/>
                </a:solidFill>
                <a:effectLst/>
                <a:latin typeface="Times New Roman" panose="02020603050405020304" pitchFamily="18" charset="0"/>
                <a:ea typeface="Times New Roman" panose="02020603050405020304" pitchFamily="18" charset="0"/>
              </a:rPr>
              <a:t>A student as a part of our college shows interests in various things going on in that college. What would a student do if he/she requires-information of that college?</a:t>
            </a:r>
          </a:p>
          <a:p>
            <a:r>
              <a:rPr lang="en-IN" sz="2200" spc="15" dirty="0">
                <a:solidFill>
                  <a:srgbClr val="202124"/>
                </a:solidFill>
                <a:effectLst/>
                <a:latin typeface="Times New Roman" panose="02020603050405020304" pitchFamily="18" charset="0"/>
                <a:ea typeface="Times New Roman" panose="02020603050405020304" pitchFamily="18" charset="0"/>
              </a:rPr>
              <a:t>As time changes, interests and, requirements and wants change too. For example, the same student was interested in a sport and joined a sports club in his initial year of study.</a:t>
            </a:r>
            <a:endParaRPr lang="en-US" sz="2200" spc="15" dirty="0">
              <a:solidFill>
                <a:srgbClr val="000000"/>
              </a:solidFill>
              <a:latin typeface="Times New Roman" panose="02020603050405020304" pitchFamily="18" charset="0"/>
              <a:ea typeface="Times New Roman" panose="02020603050405020304" pitchFamily="18" charset="0"/>
            </a:endParaRPr>
          </a:p>
          <a:p>
            <a:r>
              <a:rPr lang="en-US" sz="2200" dirty="0">
                <a:solidFill>
                  <a:srgbClr val="000000"/>
                </a:solidFill>
                <a:effectLst/>
                <a:latin typeface="Times New Roman" panose="02020603050405020304" pitchFamily="18" charset="0"/>
                <a:ea typeface="Times New Roman" panose="02020603050405020304" pitchFamily="18" charset="0"/>
              </a:rPr>
              <a:t>This blog website is the solution for all the problems, users can login into website and fetch the required data and use the beneficiary programs available in the college.</a:t>
            </a:r>
          </a:p>
          <a:p>
            <a:endParaRPr lang="en-IN" sz="2200" dirty="0"/>
          </a:p>
        </p:txBody>
      </p:sp>
      <p:pic>
        <p:nvPicPr>
          <p:cNvPr id="4" name="Picture 3">
            <a:extLst>
              <a:ext uri="{FF2B5EF4-FFF2-40B4-BE49-F238E27FC236}">
                <a16:creationId xmlns:a16="http://schemas.microsoft.com/office/drawing/2014/main" id="{6E8E3CDB-8803-BB22-B3AD-49D74CAE7A57}"/>
              </a:ext>
            </a:extLst>
          </p:cNvPr>
          <p:cNvPicPr>
            <a:picLocks noChangeAspect="1"/>
          </p:cNvPicPr>
          <p:nvPr/>
        </p:nvPicPr>
        <p:blipFill rotWithShape="1">
          <a:blip r:embed="rId2"/>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4115887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37331" y="2100750"/>
            <a:ext cx="1924399" cy="6005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Admin</a:t>
            </a:r>
          </a:p>
        </p:txBody>
      </p:sp>
      <p:cxnSp>
        <p:nvCxnSpPr>
          <p:cNvPr id="7" name="Straight Arrow Connector 6"/>
          <p:cNvCxnSpPr>
            <a:cxnSpLocks/>
          </p:cNvCxnSpPr>
          <p:nvPr/>
        </p:nvCxnSpPr>
        <p:spPr>
          <a:xfrm flipV="1">
            <a:off x="4061715" y="2421571"/>
            <a:ext cx="504056"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65771" y="2100750"/>
            <a:ext cx="1368152" cy="6005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Login to system</a:t>
            </a:r>
          </a:p>
        </p:txBody>
      </p:sp>
      <p:cxnSp>
        <p:nvCxnSpPr>
          <p:cNvPr id="12" name="Straight Arrow Connector 11"/>
          <p:cNvCxnSpPr>
            <a:stCxn id="10" idx="3"/>
            <a:endCxn id="10" idx="3"/>
          </p:cNvCxnSpPr>
          <p:nvPr/>
        </p:nvCxnSpPr>
        <p:spPr>
          <a:xfrm>
            <a:off x="5933923" y="2401008"/>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p:cNvCxnSpPr>
          <p:nvPr/>
        </p:nvCxnSpPr>
        <p:spPr>
          <a:xfrm>
            <a:off x="5249847" y="2701280"/>
            <a:ext cx="0" cy="4320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565771" y="3133328"/>
            <a:ext cx="1440160" cy="72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Check credentials</a:t>
            </a:r>
          </a:p>
        </p:txBody>
      </p:sp>
      <p:cxnSp>
        <p:nvCxnSpPr>
          <p:cNvPr id="18" name="Straight Arrow Connector 17"/>
          <p:cNvCxnSpPr>
            <a:cxnSpLocks/>
          </p:cNvCxnSpPr>
          <p:nvPr/>
        </p:nvCxnSpPr>
        <p:spPr>
          <a:xfrm>
            <a:off x="3099515" y="2755708"/>
            <a:ext cx="0" cy="4320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137331" y="3133328"/>
            <a:ext cx="1924399"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Forgot password</a:t>
            </a:r>
          </a:p>
        </p:txBody>
      </p:sp>
      <p:cxnSp>
        <p:nvCxnSpPr>
          <p:cNvPr id="22" name="Straight Arrow Connector 21"/>
          <p:cNvCxnSpPr/>
          <p:nvPr/>
        </p:nvCxnSpPr>
        <p:spPr>
          <a:xfrm>
            <a:off x="3099515" y="3691812"/>
            <a:ext cx="0" cy="432048"/>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137331" y="4069432"/>
            <a:ext cx="1996407" cy="504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Send email to user </a:t>
            </a:r>
          </a:p>
        </p:txBody>
      </p:sp>
      <p:cxnSp>
        <p:nvCxnSpPr>
          <p:cNvPr id="27" name="Straight Arrow Connector 26"/>
          <p:cNvCxnSpPr>
            <a:cxnSpLocks/>
          </p:cNvCxnSpPr>
          <p:nvPr/>
        </p:nvCxnSpPr>
        <p:spPr>
          <a:xfrm flipV="1">
            <a:off x="6005945" y="2465156"/>
            <a:ext cx="745087" cy="10826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751017" y="2120174"/>
            <a:ext cx="1440160" cy="5811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Check roles of access</a:t>
            </a:r>
          </a:p>
        </p:txBody>
      </p:sp>
      <p:cxnSp>
        <p:nvCxnSpPr>
          <p:cNvPr id="32" name="Straight Arrow Connector 31"/>
          <p:cNvCxnSpPr>
            <a:stCxn id="29" idx="2"/>
          </p:cNvCxnSpPr>
          <p:nvPr/>
        </p:nvCxnSpPr>
        <p:spPr>
          <a:xfrm>
            <a:off x="7471097" y="2701291"/>
            <a:ext cx="0" cy="6840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771015" y="3169343"/>
            <a:ext cx="1440160" cy="6840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Manage modules</a:t>
            </a:r>
          </a:p>
        </p:txBody>
      </p:sp>
      <p:cxnSp>
        <p:nvCxnSpPr>
          <p:cNvPr id="35" name="Straight Arrow Connector 34"/>
          <p:cNvCxnSpPr>
            <a:stCxn id="33" idx="2"/>
          </p:cNvCxnSpPr>
          <p:nvPr/>
        </p:nvCxnSpPr>
        <p:spPr>
          <a:xfrm flipH="1">
            <a:off x="2417087" y="3853411"/>
            <a:ext cx="5074023" cy="1541011"/>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721466" y="5418949"/>
            <a:ext cx="1548172" cy="783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Manage System  Admins</a:t>
            </a:r>
          </a:p>
        </p:txBody>
      </p:sp>
      <p:sp>
        <p:nvSpPr>
          <p:cNvPr id="37" name="Rectangle 36"/>
          <p:cNvSpPr/>
          <p:nvPr/>
        </p:nvSpPr>
        <p:spPr>
          <a:xfrm>
            <a:off x="3521655" y="5418947"/>
            <a:ext cx="1584176"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Manage roles of User</a:t>
            </a:r>
          </a:p>
        </p:txBody>
      </p:sp>
      <p:sp>
        <p:nvSpPr>
          <p:cNvPr id="38" name="Rectangle 37"/>
          <p:cNvSpPr/>
          <p:nvPr/>
        </p:nvSpPr>
        <p:spPr>
          <a:xfrm>
            <a:off x="5429882" y="5427992"/>
            <a:ext cx="1535777"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Manage User Permission</a:t>
            </a:r>
          </a:p>
        </p:txBody>
      </p:sp>
      <p:sp>
        <p:nvSpPr>
          <p:cNvPr id="39" name="Rectangle 38"/>
          <p:cNvSpPr/>
          <p:nvPr/>
        </p:nvSpPr>
        <p:spPr>
          <a:xfrm>
            <a:off x="8777731" y="5418947"/>
            <a:ext cx="1620688"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Manage Publish Details </a:t>
            </a:r>
          </a:p>
        </p:txBody>
      </p:sp>
      <p:sp>
        <p:nvSpPr>
          <p:cNvPr id="40" name="Rectangle 39"/>
          <p:cNvSpPr/>
          <p:nvPr/>
        </p:nvSpPr>
        <p:spPr>
          <a:xfrm>
            <a:off x="7158059" y="5451439"/>
            <a:ext cx="1336395"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Manage Report</a:t>
            </a:r>
          </a:p>
        </p:txBody>
      </p:sp>
      <p:sp>
        <p:nvSpPr>
          <p:cNvPr id="41" name="Rectangle 40"/>
          <p:cNvSpPr/>
          <p:nvPr/>
        </p:nvSpPr>
        <p:spPr>
          <a:xfrm>
            <a:off x="8777731" y="4429472"/>
            <a:ext cx="1620688"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Manage Comment Details </a:t>
            </a:r>
          </a:p>
        </p:txBody>
      </p:sp>
      <p:sp>
        <p:nvSpPr>
          <p:cNvPr id="42" name="Rectangle 41"/>
          <p:cNvSpPr/>
          <p:nvPr/>
        </p:nvSpPr>
        <p:spPr>
          <a:xfrm>
            <a:off x="8777731" y="3457364"/>
            <a:ext cx="1620688"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Manage  Web page Details </a:t>
            </a:r>
          </a:p>
        </p:txBody>
      </p:sp>
      <p:sp>
        <p:nvSpPr>
          <p:cNvPr id="43" name="Rectangle 42"/>
          <p:cNvSpPr/>
          <p:nvPr/>
        </p:nvSpPr>
        <p:spPr>
          <a:xfrm>
            <a:off x="8777733" y="2521260"/>
            <a:ext cx="1610453"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Manage Create  Blog  Details</a:t>
            </a:r>
          </a:p>
        </p:txBody>
      </p:sp>
      <p:sp>
        <p:nvSpPr>
          <p:cNvPr id="44" name="Rectangle 43"/>
          <p:cNvSpPr/>
          <p:nvPr/>
        </p:nvSpPr>
        <p:spPr>
          <a:xfrm>
            <a:off x="8777743" y="1592851"/>
            <a:ext cx="1620689"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Manage Blog Details</a:t>
            </a:r>
          </a:p>
        </p:txBody>
      </p:sp>
      <p:cxnSp>
        <p:nvCxnSpPr>
          <p:cNvPr id="46" name="Straight Arrow Connector 45"/>
          <p:cNvCxnSpPr>
            <a:stCxn id="33" idx="2"/>
            <a:endCxn id="37" idx="0"/>
          </p:cNvCxnSpPr>
          <p:nvPr/>
        </p:nvCxnSpPr>
        <p:spPr>
          <a:xfrm flipH="1">
            <a:off x="4313758" y="3853411"/>
            <a:ext cx="3177353" cy="1565539"/>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38" idx="0"/>
          </p:cNvCxnSpPr>
          <p:nvPr/>
        </p:nvCxnSpPr>
        <p:spPr>
          <a:xfrm flipH="1">
            <a:off x="6197770" y="3882495"/>
            <a:ext cx="1248305" cy="1545508"/>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3" idx="2"/>
            <a:endCxn id="40" idx="0"/>
          </p:cNvCxnSpPr>
          <p:nvPr/>
        </p:nvCxnSpPr>
        <p:spPr>
          <a:xfrm>
            <a:off x="7491095" y="3853423"/>
            <a:ext cx="335160" cy="1598031"/>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3" idx="3"/>
            <a:endCxn id="44" idx="1"/>
          </p:cNvCxnSpPr>
          <p:nvPr/>
        </p:nvCxnSpPr>
        <p:spPr>
          <a:xfrm flipV="1">
            <a:off x="8211190" y="1988906"/>
            <a:ext cx="566553" cy="15224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33" idx="3"/>
            <a:endCxn id="43" idx="1"/>
          </p:cNvCxnSpPr>
          <p:nvPr/>
        </p:nvCxnSpPr>
        <p:spPr>
          <a:xfrm flipV="1">
            <a:off x="8211177" y="2917306"/>
            <a:ext cx="566555" cy="59406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3" idx="3"/>
            <a:endCxn id="42" idx="1"/>
          </p:cNvCxnSpPr>
          <p:nvPr/>
        </p:nvCxnSpPr>
        <p:spPr>
          <a:xfrm>
            <a:off x="8211179" y="3511383"/>
            <a:ext cx="566555" cy="342039"/>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cxnSpLocks/>
          </p:cNvCxnSpPr>
          <p:nvPr/>
        </p:nvCxnSpPr>
        <p:spPr>
          <a:xfrm>
            <a:off x="8211179" y="3565800"/>
            <a:ext cx="566555" cy="1314147"/>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3" idx="3"/>
            <a:endCxn id="39" idx="1"/>
          </p:cNvCxnSpPr>
          <p:nvPr/>
        </p:nvCxnSpPr>
        <p:spPr>
          <a:xfrm>
            <a:off x="8211179" y="3511374"/>
            <a:ext cx="566555" cy="2303621"/>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2" name="Title 81"/>
          <p:cNvSpPr>
            <a:spLocks noGrp="1"/>
          </p:cNvSpPr>
          <p:nvPr>
            <p:ph type="title"/>
          </p:nvPr>
        </p:nvSpPr>
        <p:spPr>
          <a:xfrm>
            <a:off x="1271465" y="169171"/>
            <a:ext cx="10001395" cy="1671280"/>
          </a:xfrm>
        </p:spPr>
        <p:txBody>
          <a:bodyPr/>
          <a:lstStyle/>
          <a:p>
            <a:pPr algn="ctr"/>
            <a:r>
              <a:rPr lang="en-US" dirty="0"/>
              <a:t>S</a:t>
            </a:r>
            <a:r>
              <a:rPr lang="en-IN" dirty="0"/>
              <a:t>YSTEM ARCHITECTURE</a:t>
            </a:r>
          </a:p>
        </p:txBody>
      </p:sp>
      <p:pic>
        <p:nvPicPr>
          <p:cNvPr id="45" name="Picture 44">
            <a:extLst>
              <a:ext uri="{FF2B5EF4-FFF2-40B4-BE49-F238E27FC236}">
                <a16:creationId xmlns:a16="http://schemas.microsoft.com/office/drawing/2014/main" id="{F9952591-6B6F-2F2E-B785-CF84EA7D863E}"/>
              </a:ext>
            </a:extLst>
          </p:cNvPr>
          <p:cNvPicPr>
            <a:picLocks noChangeAspect="1"/>
          </p:cNvPicPr>
          <p:nvPr/>
        </p:nvPicPr>
        <p:blipFill rotWithShape="1">
          <a:blip r:embed="rId2"/>
          <a:srcRect t="3425"/>
          <a:stretch/>
        </p:blipFill>
        <p:spPr>
          <a:xfrm>
            <a:off x="10488488" y="9665"/>
            <a:ext cx="1703512" cy="1101876"/>
          </a:xfrm>
          <a:prstGeom prst="rect">
            <a:avLst/>
          </a:prstGeom>
          <a:noFill/>
        </p:spPr>
      </p:pic>
    </p:spTree>
    <p:extLst>
      <p:ext uri="{BB962C8B-B14F-4D97-AF65-F5344CB8AC3E}">
        <p14:creationId xmlns:p14="http://schemas.microsoft.com/office/powerpoint/2010/main" val="402688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72EDE-E03F-1FE9-1A54-FF27ED2F690B}"/>
              </a:ext>
            </a:extLst>
          </p:cNvPr>
          <p:cNvSpPr>
            <a:spLocks noGrp="1"/>
          </p:cNvSpPr>
          <p:nvPr>
            <p:ph type="title"/>
          </p:nvPr>
        </p:nvSpPr>
        <p:spPr>
          <a:xfrm>
            <a:off x="1484311" y="1052736"/>
            <a:ext cx="10018713" cy="4464496"/>
          </a:xfrm>
        </p:spPr>
        <p:txBody>
          <a:bodyPr>
            <a:normAutofit/>
          </a:bodyPr>
          <a:lstStyle/>
          <a:p>
            <a:r>
              <a:rPr lang="en-US" sz="4800" b="1" dirty="0"/>
              <a:t>OUTPUT SCREENSHOTS</a:t>
            </a:r>
            <a:endParaRPr lang="en-IN" sz="4800" b="1" dirty="0"/>
          </a:p>
        </p:txBody>
      </p:sp>
      <p:pic>
        <p:nvPicPr>
          <p:cNvPr id="4" name="Picture 3">
            <a:extLst>
              <a:ext uri="{FF2B5EF4-FFF2-40B4-BE49-F238E27FC236}">
                <a16:creationId xmlns:a16="http://schemas.microsoft.com/office/drawing/2014/main" id="{95BB4B03-C321-1E11-B1A1-2AF744B15CF3}"/>
              </a:ext>
            </a:extLst>
          </p:cNvPr>
          <p:cNvPicPr>
            <a:picLocks noChangeAspect="1"/>
          </p:cNvPicPr>
          <p:nvPr/>
        </p:nvPicPr>
        <p:blipFill rotWithShape="1">
          <a:blip r:embed="rId2"/>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1958936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E1CA6-ED48-5190-B861-12D05F7028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3352" y="1268760"/>
            <a:ext cx="11517543" cy="5206888"/>
          </a:xfrm>
          <a:prstGeom prst="rect">
            <a:avLst/>
          </a:prstGeom>
        </p:spPr>
      </p:pic>
      <p:pic>
        <p:nvPicPr>
          <p:cNvPr id="4" name="Picture 3">
            <a:extLst>
              <a:ext uri="{FF2B5EF4-FFF2-40B4-BE49-F238E27FC236}">
                <a16:creationId xmlns:a16="http://schemas.microsoft.com/office/drawing/2014/main" id="{DA750D0E-4556-C321-7032-DA6DCA7FF475}"/>
              </a:ext>
            </a:extLst>
          </p:cNvPr>
          <p:cNvPicPr>
            <a:picLocks noChangeAspect="1"/>
          </p:cNvPicPr>
          <p:nvPr/>
        </p:nvPicPr>
        <p:blipFill rotWithShape="1">
          <a:blip r:embed="rId3"/>
          <a:srcRect t="3425"/>
          <a:stretch/>
        </p:blipFill>
        <p:spPr>
          <a:xfrm>
            <a:off x="10488488" y="5034"/>
            <a:ext cx="1703512" cy="1101876"/>
          </a:xfrm>
          <a:prstGeom prst="rect">
            <a:avLst/>
          </a:prstGeom>
          <a:noFill/>
        </p:spPr>
      </p:pic>
    </p:spTree>
    <p:extLst>
      <p:ext uri="{BB962C8B-B14F-4D97-AF65-F5344CB8AC3E}">
        <p14:creationId xmlns:p14="http://schemas.microsoft.com/office/powerpoint/2010/main" val="3653069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09D38-09F1-0FA1-6C1A-2924BED10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80" y="0"/>
            <a:ext cx="8196742" cy="6858000"/>
          </a:xfrm>
          <a:prstGeom prst="rect">
            <a:avLst/>
          </a:prstGeom>
        </p:spPr>
      </p:pic>
      <p:pic>
        <p:nvPicPr>
          <p:cNvPr id="4" name="Picture 3">
            <a:extLst>
              <a:ext uri="{FF2B5EF4-FFF2-40B4-BE49-F238E27FC236}">
                <a16:creationId xmlns:a16="http://schemas.microsoft.com/office/drawing/2014/main" id="{E5BFFE48-9FC9-2673-66A3-F8114FC1C75B}"/>
              </a:ext>
            </a:extLst>
          </p:cNvPr>
          <p:cNvPicPr>
            <a:picLocks noChangeAspect="1"/>
          </p:cNvPicPr>
          <p:nvPr/>
        </p:nvPicPr>
        <p:blipFill rotWithShape="1">
          <a:blip r:embed="rId3"/>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172927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4191D2-027C-C2F8-C1B5-37638820C4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3821" y="0"/>
            <a:ext cx="6404358" cy="6858000"/>
          </a:xfrm>
          <a:prstGeom prst="rect">
            <a:avLst/>
          </a:prstGeom>
        </p:spPr>
      </p:pic>
      <p:pic>
        <p:nvPicPr>
          <p:cNvPr id="4" name="Picture 3">
            <a:extLst>
              <a:ext uri="{FF2B5EF4-FFF2-40B4-BE49-F238E27FC236}">
                <a16:creationId xmlns:a16="http://schemas.microsoft.com/office/drawing/2014/main" id="{7009878A-F667-E106-40B5-23CC3E8F01B5}"/>
              </a:ext>
            </a:extLst>
          </p:cNvPr>
          <p:cNvPicPr>
            <a:picLocks noChangeAspect="1"/>
          </p:cNvPicPr>
          <p:nvPr/>
        </p:nvPicPr>
        <p:blipFill rotWithShape="1">
          <a:blip r:embed="rId3"/>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3114337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A6648-CC8D-4545-83C7-4AC43B7B7319}"/>
              </a:ext>
            </a:extLst>
          </p:cNvPr>
          <p:cNvPicPr>
            <a:picLocks noChangeAspect="1"/>
          </p:cNvPicPr>
          <p:nvPr/>
        </p:nvPicPr>
        <p:blipFill rotWithShape="1">
          <a:blip r:embed="rId2"/>
          <a:srcRect t="5418" b="-210"/>
          <a:stretch/>
        </p:blipFill>
        <p:spPr>
          <a:xfrm>
            <a:off x="263353" y="764704"/>
            <a:ext cx="10081120" cy="5418211"/>
          </a:xfrm>
          <a:prstGeom prst="rect">
            <a:avLst/>
          </a:prstGeom>
        </p:spPr>
      </p:pic>
      <p:pic>
        <p:nvPicPr>
          <p:cNvPr id="4" name="Picture 3">
            <a:extLst>
              <a:ext uri="{FF2B5EF4-FFF2-40B4-BE49-F238E27FC236}">
                <a16:creationId xmlns:a16="http://schemas.microsoft.com/office/drawing/2014/main" id="{BBFF5458-4869-4329-AB13-938E9DB96D3E}"/>
              </a:ext>
            </a:extLst>
          </p:cNvPr>
          <p:cNvPicPr>
            <a:picLocks noChangeAspect="1"/>
          </p:cNvPicPr>
          <p:nvPr/>
        </p:nvPicPr>
        <p:blipFill rotWithShape="1">
          <a:blip r:embed="rId3"/>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2898999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9805F-DF13-2572-8298-539F09898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0"/>
            <a:ext cx="9459310" cy="6858000"/>
          </a:xfrm>
          <a:prstGeom prst="rect">
            <a:avLst/>
          </a:prstGeom>
        </p:spPr>
      </p:pic>
      <p:pic>
        <p:nvPicPr>
          <p:cNvPr id="4" name="Picture 3">
            <a:extLst>
              <a:ext uri="{FF2B5EF4-FFF2-40B4-BE49-F238E27FC236}">
                <a16:creationId xmlns:a16="http://schemas.microsoft.com/office/drawing/2014/main" id="{91D6E280-4175-92CF-8D74-E2220FCABA3E}"/>
              </a:ext>
            </a:extLst>
          </p:cNvPr>
          <p:cNvPicPr>
            <a:picLocks noChangeAspect="1"/>
          </p:cNvPicPr>
          <p:nvPr/>
        </p:nvPicPr>
        <p:blipFill rotWithShape="1">
          <a:blip r:embed="rId3"/>
          <a:srcRect t="3425"/>
          <a:stretch/>
        </p:blipFill>
        <p:spPr>
          <a:xfrm>
            <a:off x="10488488" y="9302"/>
            <a:ext cx="1703512" cy="1101876"/>
          </a:xfrm>
          <a:prstGeom prst="rect">
            <a:avLst/>
          </a:prstGeom>
          <a:noFill/>
        </p:spPr>
      </p:pic>
    </p:spTree>
    <p:extLst>
      <p:ext uri="{BB962C8B-B14F-4D97-AF65-F5344CB8AC3E}">
        <p14:creationId xmlns:p14="http://schemas.microsoft.com/office/powerpoint/2010/main" val="41218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321DE4-8589-47D5-B52C-E28530B69607}"/>
              </a:ext>
            </a:extLst>
          </p:cNvPr>
          <p:cNvPicPr>
            <a:picLocks noChangeAspect="1"/>
          </p:cNvPicPr>
          <p:nvPr/>
        </p:nvPicPr>
        <p:blipFill>
          <a:blip r:embed="rId2"/>
          <a:stretch>
            <a:fillRect/>
          </a:stretch>
        </p:blipFill>
        <p:spPr>
          <a:xfrm>
            <a:off x="263352" y="1124744"/>
            <a:ext cx="10271588" cy="5443732"/>
          </a:xfrm>
          <a:prstGeom prst="rect">
            <a:avLst/>
          </a:prstGeom>
        </p:spPr>
      </p:pic>
      <p:pic>
        <p:nvPicPr>
          <p:cNvPr id="4" name="Picture 3">
            <a:extLst>
              <a:ext uri="{FF2B5EF4-FFF2-40B4-BE49-F238E27FC236}">
                <a16:creationId xmlns:a16="http://schemas.microsoft.com/office/drawing/2014/main" id="{24BB7459-EC4A-95B9-7453-7E32005AAEAE}"/>
              </a:ext>
            </a:extLst>
          </p:cNvPr>
          <p:cNvPicPr>
            <a:picLocks noChangeAspect="1"/>
          </p:cNvPicPr>
          <p:nvPr/>
        </p:nvPicPr>
        <p:blipFill rotWithShape="1">
          <a:blip r:embed="rId3"/>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251908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456" y="332656"/>
            <a:ext cx="9793088" cy="1359024"/>
          </a:xfrm>
        </p:spPr>
        <p:txBody>
          <a:bodyPr/>
          <a:lstStyle/>
          <a:p>
            <a:r>
              <a:rPr lang="en-IN" dirty="0"/>
              <a:t>ABSTRACT</a:t>
            </a:r>
          </a:p>
        </p:txBody>
      </p:sp>
      <p:sp>
        <p:nvSpPr>
          <p:cNvPr id="3" name="Content Placeholder 2"/>
          <p:cNvSpPr>
            <a:spLocks noGrp="1"/>
          </p:cNvSpPr>
          <p:nvPr>
            <p:ph idx="1"/>
          </p:nvPr>
        </p:nvSpPr>
        <p:spPr>
          <a:xfrm>
            <a:off x="1415480" y="1676480"/>
            <a:ext cx="10262176" cy="4761656"/>
          </a:xfrm>
        </p:spPr>
        <p:txBody>
          <a:bodyPr>
            <a:normAutofit/>
          </a:bodyPr>
          <a:lstStyle/>
          <a:p>
            <a:pPr marL="0" indent="0" algn="just">
              <a:buNone/>
            </a:pPr>
            <a:endParaRPr lang="en-IN" dirty="0"/>
          </a:p>
          <a:p>
            <a:pPr algn="just"/>
            <a:r>
              <a:rPr lang="en-US" b="1" dirty="0">
                <a:solidFill>
                  <a:schemeClr val="bg2">
                    <a:lumMod val="25000"/>
                  </a:schemeClr>
                </a:solidFill>
                <a:latin typeface="Calibri" panose="020F0502020204030204" pitchFamily="34" charset="0"/>
                <a:cs typeface="Calibri" panose="020F0502020204030204" pitchFamily="34" charset="0"/>
              </a:rPr>
              <a:t>Blog</a:t>
            </a:r>
            <a:r>
              <a:rPr lang="en-US" dirty="0">
                <a:solidFill>
                  <a:schemeClr val="bg2">
                    <a:lumMod val="25000"/>
                  </a:schemeClr>
                </a:solidFill>
                <a:latin typeface="Calibri" panose="020F0502020204030204" pitchFamily="34" charset="0"/>
                <a:cs typeface="Calibri" panose="020F0502020204030204" pitchFamily="34" charset="0"/>
              </a:rPr>
              <a:t> is a regularly updated website or web page, typically a one run by an individual or small group, that is written in an informal or conversational style. A user needs to create an account in order to post content or view the content that belongs to the particular website.</a:t>
            </a:r>
            <a:endParaRPr lang="en-IN" dirty="0">
              <a:solidFill>
                <a:schemeClr val="bg2">
                  <a:lumMod val="25000"/>
                </a:schemeClr>
              </a:solidFill>
              <a:latin typeface="Calibri" panose="020F0502020204030204" pitchFamily="34" charset="0"/>
              <a:cs typeface="Calibri" panose="020F0502020204030204" pitchFamily="34" charset="0"/>
            </a:endParaRPr>
          </a:p>
          <a:p>
            <a:pPr algn="just"/>
            <a:r>
              <a:rPr lang="en-US" dirty="0">
                <a:effectLst/>
                <a:latin typeface="Calibri" panose="020F0502020204030204" pitchFamily="34" charset="0"/>
                <a:ea typeface="Calibri" panose="020F0502020204030204" pitchFamily="34" charset="0"/>
                <a:cs typeface="Times New Roman" panose="02020603050405020304" pitchFamily="18" charset="0"/>
              </a:rPr>
              <a:t>Blogs are usually maintained by an individual with regular entries of commentary, descriptions of events, or other material such as graphics or video.</a:t>
            </a:r>
          </a:p>
          <a:p>
            <a:pPr algn="just"/>
            <a:r>
              <a:rPr lang="en-US" dirty="0">
                <a:effectLst/>
                <a:latin typeface="Calibri" panose="020F0502020204030204" pitchFamily="34" charset="0"/>
                <a:ea typeface="Calibri" panose="020F0502020204030204" pitchFamily="34" charset="0"/>
                <a:cs typeface="Times New Roman" panose="02020603050405020304" pitchFamily="18" charset="0"/>
              </a:rPr>
              <a:t>The software for writing blogs can be divided into user hosted and developer hosted</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dirty="0">
              <a:solidFill>
                <a:schemeClr val="bg2">
                  <a:lumMod val="25000"/>
                </a:schemeClr>
              </a:solidFill>
              <a:effectLst/>
              <a:latin typeface="Calibri" panose="020F0502020204030204" pitchFamily="34" charset="0"/>
              <a:ea typeface="Calibri" panose="020F0502020204030204" pitchFamily="34" charset="0"/>
              <a:cs typeface="Calibri" panose="020F0502020204030204" pitchFamily="34" charset="0"/>
            </a:endParaRPr>
          </a:p>
          <a:p>
            <a:pPr algn="just"/>
            <a:endParaRPr lang="en-IN" dirty="0">
              <a:solidFill>
                <a:schemeClr val="bg2">
                  <a:lumMod val="25000"/>
                </a:schemeClr>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9B43A4AD-D24D-E87B-6526-8D2753F1C0E9}"/>
              </a:ext>
            </a:extLst>
          </p:cNvPr>
          <p:cNvSpPr txBox="1">
            <a:spLocks/>
          </p:cNvSpPr>
          <p:nvPr/>
        </p:nvSpPr>
        <p:spPr>
          <a:xfrm>
            <a:off x="1199456" y="303781"/>
            <a:ext cx="9793088" cy="135902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ABSTRACT</a:t>
            </a:r>
          </a:p>
        </p:txBody>
      </p:sp>
      <p:pic>
        <p:nvPicPr>
          <p:cNvPr id="5" name="Picture 4">
            <a:extLst>
              <a:ext uri="{FF2B5EF4-FFF2-40B4-BE49-F238E27FC236}">
                <a16:creationId xmlns:a16="http://schemas.microsoft.com/office/drawing/2014/main" id="{6A4B6D5A-DF1E-5AC5-1B9F-81F0A026E9F5}"/>
              </a:ext>
            </a:extLst>
          </p:cNvPr>
          <p:cNvPicPr>
            <a:picLocks noChangeAspect="1"/>
          </p:cNvPicPr>
          <p:nvPr/>
        </p:nvPicPr>
        <p:blipFill rotWithShape="1">
          <a:blip r:embed="rId2"/>
          <a:srcRect t="3425"/>
          <a:stretch/>
        </p:blipFill>
        <p:spPr>
          <a:xfrm>
            <a:off x="10483344" y="0"/>
            <a:ext cx="1703512" cy="1101876"/>
          </a:xfrm>
          <a:prstGeom prst="rect">
            <a:avLst/>
          </a:prstGeom>
          <a:noFill/>
        </p:spPr>
      </p:pic>
    </p:spTree>
    <p:extLst>
      <p:ext uri="{BB962C8B-B14F-4D97-AF65-F5344CB8AC3E}">
        <p14:creationId xmlns:p14="http://schemas.microsoft.com/office/powerpoint/2010/main" val="476152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E28B85-CCE6-2495-B30B-7FC4168AA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8" y="1628800"/>
            <a:ext cx="8955564" cy="3600400"/>
          </a:xfrm>
          <a:prstGeom prst="rect">
            <a:avLst/>
          </a:prstGeom>
        </p:spPr>
      </p:pic>
      <p:pic>
        <p:nvPicPr>
          <p:cNvPr id="4" name="Picture 3">
            <a:extLst>
              <a:ext uri="{FF2B5EF4-FFF2-40B4-BE49-F238E27FC236}">
                <a16:creationId xmlns:a16="http://schemas.microsoft.com/office/drawing/2014/main" id="{EC52FEF3-4F06-06CF-3E3B-34FD497C95B6}"/>
              </a:ext>
            </a:extLst>
          </p:cNvPr>
          <p:cNvPicPr>
            <a:picLocks noChangeAspect="1"/>
          </p:cNvPicPr>
          <p:nvPr/>
        </p:nvPicPr>
        <p:blipFill rotWithShape="1">
          <a:blip r:embed="rId3"/>
          <a:srcRect t="3425"/>
          <a:stretch/>
        </p:blipFill>
        <p:spPr>
          <a:xfrm>
            <a:off x="10488488" y="18928"/>
            <a:ext cx="1703512" cy="1101876"/>
          </a:xfrm>
          <a:prstGeom prst="rect">
            <a:avLst/>
          </a:prstGeom>
          <a:noFill/>
        </p:spPr>
      </p:pic>
    </p:spTree>
    <p:extLst>
      <p:ext uri="{BB962C8B-B14F-4D97-AF65-F5344CB8AC3E}">
        <p14:creationId xmlns:p14="http://schemas.microsoft.com/office/powerpoint/2010/main" val="682734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D75008-9E70-EA60-CED1-489B63C46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03" y="1484784"/>
            <a:ext cx="10455193" cy="4615286"/>
          </a:xfrm>
          <a:prstGeom prst="rect">
            <a:avLst/>
          </a:prstGeom>
        </p:spPr>
      </p:pic>
      <p:pic>
        <p:nvPicPr>
          <p:cNvPr id="4" name="Picture 3">
            <a:extLst>
              <a:ext uri="{FF2B5EF4-FFF2-40B4-BE49-F238E27FC236}">
                <a16:creationId xmlns:a16="http://schemas.microsoft.com/office/drawing/2014/main" id="{AD7C8878-F191-9844-DD7F-B3B12C47607C}"/>
              </a:ext>
            </a:extLst>
          </p:cNvPr>
          <p:cNvPicPr>
            <a:picLocks noChangeAspect="1"/>
          </p:cNvPicPr>
          <p:nvPr/>
        </p:nvPicPr>
        <p:blipFill rotWithShape="1">
          <a:blip r:embed="rId3"/>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2567231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5270-C693-40CC-A6CB-BC22C9224458}"/>
              </a:ext>
            </a:extLst>
          </p:cNvPr>
          <p:cNvSpPr>
            <a:spLocks noGrp="1"/>
          </p:cNvSpPr>
          <p:nvPr>
            <p:ph type="title"/>
          </p:nvPr>
        </p:nvSpPr>
        <p:spPr>
          <a:xfrm>
            <a:off x="1484311" y="116633"/>
            <a:ext cx="10018713" cy="1080120"/>
          </a:xfrm>
        </p:spPr>
        <p:txBody>
          <a:bodyPr/>
          <a:lstStyle/>
          <a:p>
            <a:r>
              <a:rPr lang="en-US" dirty="0"/>
              <a:t>PROJECT STRUCTURE</a:t>
            </a:r>
            <a:endParaRPr lang="en-IN" dirty="0"/>
          </a:p>
        </p:txBody>
      </p:sp>
      <p:pic>
        <p:nvPicPr>
          <p:cNvPr id="5" name="Content Placeholder 4">
            <a:extLst>
              <a:ext uri="{FF2B5EF4-FFF2-40B4-BE49-F238E27FC236}">
                <a16:creationId xmlns:a16="http://schemas.microsoft.com/office/drawing/2014/main" id="{850301F6-2922-4E2A-B202-66F9A3BA2D13}"/>
              </a:ext>
            </a:extLst>
          </p:cNvPr>
          <p:cNvPicPr>
            <a:picLocks noGrp="1" noChangeAspect="1"/>
          </p:cNvPicPr>
          <p:nvPr>
            <p:ph idx="1"/>
          </p:nvPr>
        </p:nvPicPr>
        <p:blipFill>
          <a:blip r:embed="rId2"/>
          <a:stretch>
            <a:fillRect/>
          </a:stretch>
        </p:blipFill>
        <p:spPr>
          <a:xfrm>
            <a:off x="4223792" y="1247553"/>
            <a:ext cx="4608512" cy="5610447"/>
          </a:xfrm>
        </p:spPr>
      </p:pic>
      <p:pic>
        <p:nvPicPr>
          <p:cNvPr id="4" name="Picture 3">
            <a:extLst>
              <a:ext uri="{FF2B5EF4-FFF2-40B4-BE49-F238E27FC236}">
                <a16:creationId xmlns:a16="http://schemas.microsoft.com/office/drawing/2014/main" id="{3482EC64-7E76-4B2E-EA56-25598C82B74F}"/>
              </a:ext>
            </a:extLst>
          </p:cNvPr>
          <p:cNvPicPr>
            <a:picLocks noChangeAspect="1"/>
          </p:cNvPicPr>
          <p:nvPr/>
        </p:nvPicPr>
        <p:blipFill rotWithShape="1">
          <a:blip r:embed="rId3"/>
          <a:srcRect t="3425"/>
          <a:stretch/>
        </p:blipFill>
        <p:spPr>
          <a:xfrm>
            <a:off x="10488488" y="14296"/>
            <a:ext cx="1703512" cy="1101876"/>
          </a:xfrm>
          <a:prstGeom prst="rect">
            <a:avLst/>
          </a:prstGeom>
          <a:noFill/>
        </p:spPr>
      </p:pic>
    </p:spTree>
    <p:extLst>
      <p:ext uri="{BB962C8B-B14F-4D97-AF65-F5344CB8AC3E}">
        <p14:creationId xmlns:p14="http://schemas.microsoft.com/office/powerpoint/2010/main" val="1173878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A672-FB9F-4BA8-A501-DC8520F16B10}"/>
              </a:ext>
            </a:extLst>
          </p:cNvPr>
          <p:cNvSpPr>
            <a:spLocks noGrp="1"/>
          </p:cNvSpPr>
          <p:nvPr>
            <p:ph type="title"/>
          </p:nvPr>
        </p:nvSpPr>
        <p:spPr>
          <a:xfrm>
            <a:off x="806894" y="88457"/>
            <a:ext cx="10018713" cy="1152127"/>
          </a:xfrm>
        </p:spPr>
        <p:txBody>
          <a:bodyPr/>
          <a:lstStyle/>
          <a:p>
            <a:r>
              <a:rPr lang="en-US" dirty="0"/>
              <a:t>DATABASE STRUCTURE</a:t>
            </a:r>
            <a:endParaRPr lang="en-IN" dirty="0"/>
          </a:p>
        </p:txBody>
      </p:sp>
      <p:pic>
        <p:nvPicPr>
          <p:cNvPr id="5" name="Content Placeholder 4">
            <a:extLst>
              <a:ext uri="{FF2B5EF4-FFF2-40B4-BE49-F238E27FC236}">
                <a16:creationId xmlns:a16="http://schemas.microsoft.com/office/drawing/2014/main" id="{D35EE21F-DCD0-459E-905D-673C1C218774}"/>
              </a:ext>
            </a:extLst>
          </p:cNvPr>
          <p:cNvPicPr>
            <a:picLocks noGrp="1" noChangeAspect="1"/>
          </p:cNvPicPr>
          <p:nvPr>
            <p:ph idx="1"/>
          </p:nvPr>
        </p:nvPicPr>
        <p:blipFill>
          <a:blip r:embed="rId2"/>
          <a:stretch>
            <a:fillRect/>
          </a:stretch>
        </p:blipFill>
        <p:spPr>
          <a:xfrm>
            <a:off x="1484311" y="1328414"/>
            <a:ext cx="9341296" cy="5412953"/>
          </a:xfrm>
        </p:spPr>
      </p:pic>
      <p:pic>
        <p:nvPicPr>
          <p:cNvPr id="4" name="Picture 3">
            <a:extLst>
              <a:ext uri="{FF2B5EF4-FFF2-40B4-BE49-F238E27FC236}">
                <a16:creationId xmlns:a16="http://schemas.microsoft.com/office/drawing/2014/main" id="{93D4D75C-9AA3-BF2C-F42A-081563AB12D4}"/>
              </a:ext>
            </a:extLst>
          </p:cNvPr>
          <p:cNvPicPr>
            <a:picLocks noChangeAspect="1"/>
          </p:cNvPicPr>
          <p:nvPr/>
        </p:nvPicPr>
        <p:blipFill rotWithShape="1">
          <a:blip r:embed="rId3"/>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1000853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062C-C4FC-4D9B-BBB5-534BA9CEA5CE}"/>
              </a:ext>
            </a:extLst>
          </p:cNvPr>
          <p:cNvSpPr>
            <a:spLocks noGrp="1"/>
          </p:cNvSpPr>
          <p:nvPr>
            <p:ph type="title"/>
          </p:nvPr>
        </p:nvSpPr>
        <p:spPr/>
        <p:txBody>
          <a:bodyPr>
            <a:normAutofit/>
          </a:bodyPr>
          <a:lstStyle/>
          <a:p>
            <a:r>
              <a:rPr lang="en-US" sz="4800" dirty="0"/>
              <a:t>CONCLUSION</a:t>
            </a:r>
          </a:p>
        </p:txBody>
      </p:sp>
      <p:sp>
        <p:nvSpPr>
          <p:cNvPr id="3" name="Content Placeholder 2">
            <a:extLst>
              <a:ext uri="{FF2B5EF4-FFF2-40B4-BE49-F238E27FC236}">
                <a16:creationId xmlns:a16="http://schemas.microsoft.com/office/drawing/2014/main" id="{7B93D805-909A-B08E-A02B-C24DA4A716A0}"/>
              </a:ext>
            </a:extLst>
          </p:cNvPr>
          <p:cNvSpPr>
            <a:spLocks noGrp="1"/>
          </p:cNvSpPr>
          <p:nvPr>
            <p:ph idx="1"/>
          </p:nvPr>
        </p:nvSpPr>
        <p:spPr>
          <a:xfrm>
            <a:off x="1484310" y="2666999"/>
            <a:ext cx="10018713" cy="2418185"/>
          </a:xfrm>
        </p:spPr>
        <p:txBody>
          <a:bodyPr>
            <a:normAutofit/>
          </a:bodyPr>
          <a:lstStyle/>
          <a:p>
            <a:pPr marL="0" indent="0">
              <a:buNone/>
            </a:pPr>
            <a:r>
              <a:rPr lang="en-US" sz="2200" dirty="0">
                <a:solidFill>
                  <a:srgbClr val="000000"/>
                </a:solidFill>
                <a:effectLst/>
                <a:latin typeface="Times New Roman" panose="02020603050405020304" pitchFamily="18" charset="0"/>
                <a:ea typeface="Times New Roman" panose="02020603050405020304" pitchFamily="18" charset="0"/>
              </a:rPr>
              <a:t>MVGR blog bundle is not just a website it encounters and resolves all the information regarding issues up to high extent. Users can login into website and fetch the required data and use the beneficiary programs available in the college. The people who are interested in writing would be highly beneficial using this platform as this platform also promotes students to express their writing skills in a highly collaborative and creative way</a:t>
            </a:r>
          </a:p>
          <a:p>
            <a:endParaRPr lang="en-IN" sz="2200" dirty="0"/>
          </a:p>
        </p:txBody>
      </p:sp>
      <p:pic>
        <p:nvPicPr>
          <p:cNvPr id="4" name="Picture 3">
            <a:extLst>
              <a:ext uri="{FF2B5EF4-FFF2-40B4-BE49-F238E27FC236}">
                <a16:creationId xmlns:a16="http://schemas.microsoft.com/office/drawing/2014/main" id="{FDA1C2C3-F7F2-CD54-975A-8968A14ABB35}"/>
              </a:ext>
            </a:extLst>
          </p:cNvPr>
          <p:cNvPicPr>
            <a:picLocks noChangeAspect="1"/>
          </p:cNvPicPr>
          <p:nvPr/>
        </p:nvPicPr>
        <p:blipFill rotWithShape="1">
          <a:blip r:embed="rId2"/>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297277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EA36-7BAE-CDBA-1701-0D6485081E2D}"/>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08BC5AC0-B396-21EE-A1E5-A555E029A4BC}"/>
              </a:ext>
            </a:extLst>
          </p:cNvPr>
          <p:cNvSpPr>
            <a:spLocks noGrp="1"/>
          </p:cNvSpPr>
          <p:nvPr>
            <p:ph idx="1"/>
          </p:nvPr>
        </p:nvSpPr>
        <p:spPr>
          <a:xfrm>
            <a:off x="1484311" y="2204864"/>
            <a:ext cx="10018713" cy="3124201"/>
          </a:xfrm>
        </p:spPr>
        <p:txBody>
          <a:bodyPr/>
          <a:lstStyle/>
          <a:p>
            <a:pPr marL="0" marR="785495" indent="0" algn="just">
              <a:lnSpc>
                <a:spcPct val="103000"/>
              </a:lnSpc>
              <a:spcBef>
                <a:spcPts val="285"/>
              </a:spcBef>
              <a:spcAft>
                <a:spcPts val="65"/>
              </a:spcAft>
            </a:pPr>
            <a:r>
              <a:rPr lang="en-IN" sz="1800" dirty="0">
                <a:effectLst/>
                <a:latin typeface="Times New Roman" panose="02020603050405020304" pitchFamily="18" charset="0"/>
                <a:ea typeface="Times New Roman" panose="02020603050405020304" pitchFamily="18" charset="0"/>
              </a:rPr>
              <a:t> Django: </a:t>
            </a:r>
            <a:r>
              <a:rPr lang="en-IN" sz="1800" dirty="0">
                <a:effectLst/>
                <a:latin typeface="Times New Roman" panose="02020603050405020304" pitchFamily="18" charset="0"/>
                <a:ea typeface="Times New Roman" panose="02020603050405020304" pitchFamily="18" charset="0"/>
                <a:hlinkClick r:id="rId2"/>
              </a:rPr>
              <a:t>https://www.djangoproject.com/</a:t>
            </a: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785495" indent="0" algn="just">
              <a:lnSpc>
                <a:spcPct val="103000"/>
              </a:lnSpc>
              <a:spcBef>
                <a:spcPts val="285"/>
              </a:spcBef>
              <a:spcAft>
                <a:spcPts val="65"/>
              </a:spcAft>
            </a:pPr>
            <a:r>
              <a:rPr lang="en-IN" sz="1800" dirty="0">
                <a:effectLst/>
                <a:latin typeface="Times New Roman" panose="02020603050405020304" pitchFamily="18" charset="0"/>
                <a:ea typeface="Times New Roman" panose="02020603050405020304" pitchFamily="18" charset="0"/>
              </a:rPr>
              <a:t> W3 Schools – Django: </a:t>
            </a:r>
            <a:r>
              <a:rPr lang="en-IN" sz="1800" dirty="0">
                <a:effectLst/>
                <a:latin typeface="Times New Roman" panose="02020603050405020304" pitchFamily="18" charset="0"/>
                <a:ea typeface="Times New Roman" panose="02020603050405020304" pitchFamily="18" charset="0"/>
                <a:hlinkClick r:id="rId3"/>
              </a:rPr>
              <a:t>https://www.w3schools.com/django/index.php</a:t>
            </a: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785495" indent="0" algn="just">
              <a:lnSpc>
                <a:spcPct val="103000"/>
              </a:lnSpc>
              <a:spcBef>
                <a:spcPts val="285"/>
              </a:spcBef>
              <a:spcAft>
                <a:spcPts val="65"/>
              </a:spcAft>
            </a:pPr>
            <a:r>
              <a:rPr lang="en-IN" sz="1800" dirty="0">
                <a:effectLst/>
                <a:latin typeface="Times New Roman" panose="02020603050405020304" pitchFamily="18" charset="0"/>
                <a:ea typeface="Times New Roman" panose="02020603050405020304" pitchFamily="18" charset="0"/>
              </a:rPr>
              <a:t> MVGR College of Engineering Official Website: </a:t>
            </a:r>
            <a:r>
              <a:rPr lang="en-IN" sz="1800" dirty="0">
                <a:effectLst/>
                <a:latin typeface="Times New Roman" panose="02020603050405020304" pitchFamily="18" charset="0"/>
                <a:ea typeface="Times New Roman" panose="02020603050405020304" pitchFamily="18" charset="0"/>
                <a:hlinkClick r:id="rId4"/>
              </a:rPr>
              <a:t>https://www.mvgrce.com/</a:t>
            </a: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785495" indent="0" algn="just">
              <a:lnSpc>
                <a:spcPct val="103000"/>
              </a:lnSpc>
              <a:spcBef>
                <a:spcPts val="285"/>
              </a:spcBef>
              <a:spcAft>
                <a:spcPts val="65"/>
              </a:spcAft>
            </a:pPr>
            <a:r>
              <a:rPr lang="en-IN" sz="1800" dirty="0">
                <a:effectLst/>
                <a:latin typeface="Times New Roman" panose="02020603050405020304" pitchFamily="18" charset="0"/>
                <a:ea typeface="Times New Roman" panose="02020603050405020304" pitchFamily="18" charset="0"/>
              </a:rPr>
              <a:t> PostGreSQL: </a:t>
            </a:r>
            <a:r>
              <a:rPr lang="en-IN" sz="1800" dirty="0">
                <a:effectLst/>
                <a:latin typeface="Times New Roman" panose="02020603050405020304" pitchFamily="18" charset="0"/>
                <a:ea typeface="Times New Roman" panose="02020603050405020304" pitchFamily="18" charset="0"/>
                <a:hlinkClick r:id="rId5"/>
              </a:rPr>
              <a:t>https://www.postgresql.org/</a:t>
            </a: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785495" indent="0" algn="just">
              <a:lnSpc>
                <a:spcPct val="103000"/>
              </a:lnSpc>
              <a:spcBef>
                <a:spcPts val="285"/>
              </a:spcBef>
              <a:spcAft>
                <a:spcPts val="65"/>
              </a:spcAft>
            </a:pPr>
            <a:r>
              <a:rPr lang="en-IN" sz="1800" dirty="0">
                <a:effectLst/>
                <a:latin typeface="Times New Roman" panose="02020603050405020304" pitchFamily="18" charset="0"/>
                <a:ea typeface="Times New Roman" panose="02020603050405020304" pitchFamily="18" charset="0"/>
              </a:rPr>
              <a:t> Pycharm: </a:t>
            </a:r>
            <a:r>
              <a:rPr lang="en-IN" sz="1800" dirty="0">
                <a:effectLst/>
                <a:latin typeface="Times New Roman" panose="02020603050405020304" pitchFamily="18" charset="0"/>
                <a:ea typeface="Times New Roman" panose="02020603050405020304" pitchFamily="18" charset="0"/>
                <a:hlinkClick r:id="rId6"/>
              </a:rPr>
              <a:t>https://hackr.io/blog/what-is-pycharm</a:t>
            </a: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1884D469-916B-1E2F-D946-91884D08925B}"/>
              </a:ext>
            </a:extLst>
          </p:cNvPr>
          <p:cNvPicPr>
            <a:picLocks noChangeAspect="1"/>
          </p:cNvPicPr>
          <p:nvPr/>
        </p:nvPicPr>
        <p:blipFill rotWithShape="1">
          <a:blip r:embed="rId7"/>
          <a:srcRect t="3425"/>
          <a:stretch/>
        </p:blipFill>
        <p:spPr>
          <a:xfrm>
            <a:off x="10488488" y="2406"/>
            <a:ext cx="1703512" cy="1101876"/>
          </a:xfrm>
          <a:prstGeom prst="rect">
            <a:avLst/>
          </a:prstGeom>
          <a:noFill/>
        </p:spPr>
      </p:pic>
    </p:spTree>
    <p:extLst>
      <p:ext uri="{BB962C8B-B14F-4D97-AF65-F5344CB8AC3E}">
        <p14:creationId xmlns:p14="http://schemas.microsoft.com/office/powerpoint/2010/main" val="630180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D07536AF-59D4-43E1-AC8C-74E5AC80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75" y="332656"/>
            <a:ext cx="6280993"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592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768A-94D3-A384-C7DB-FEEF7C81281D}"/>
              </a:ext>
            </a:extLst>
          </p:cNvPr>
          <p:cNvSpPr>
            <a:spLocks noGrp="1"/>
          </p:cNvSpPr>
          <p:nvPr>
            <p:ph type="title"/>
          </p:nvPr>
        </p:nvSpPr>
        <p:spPr>
          <a:xfrm>
            <a:off x="1462185" y="332656"/>
            <a:ext cx="10018713" cy="1368152"/>
          </a:xfrm>
        </p:spPr>
        <p:txBody>
          <a:bodyPr/>
          <a:lstStyle/>
          <a:p>
            <a:r>
              <a:rPr lang="en-US" dirty="0"/>
              <a:t>INRTODUCTION</a:t>
            </a:r>
            <a:endParaRPr lang="en-IN" dirty="0"/>
          </a:p>
        </p:txBody>
      </p:sp>
      <p:sp>
        <p:nvSpPr>
          <p:cNvPr id="3" name="Content Placeholder 2">
            <a:extLst>
              <a:ext uri="{FF2B5EF4-FFF2-40B4-BE49-F238E27FC236}">
                <a16:creationId xmlns:a16="http://schemas.microsoft.com/office/drawing/2014/main" id="{A3D45FEE-B87B-DC15-0AE2-278CD9BBA2A7}"/>
              </a:ext>
            </a:extLst>
          </p:cNvPr>
          <p:cNvSpPr>
            <a:spLocks noGrp="1"/>
          </p:cNvSpPr>
          <p:nvPr>
            <p:ph idx="1"/>
          </p:nvPr>
        </p:nvSpPr>
        <p:spPr>
          <a:xfrm>
            <a:off x="1484310" y="1369644"/>
            <a:ext cx="10018713" cy="5256584"/>
          </a:xfrm>
        </p:spPr>
        <p:txBody>
          <a:bodyPr>
            <a:normAutofit/>
          </a:bodyPr>
          <a:lstStyle/>
          <a:p>
            <a:pPr marL="74930" marR="73025" algn="just">
              <a:lnSpc>
                <a:spcPct val="115000"/>
              </a:lnSpc>
              <a:spcBef>
                <a:spcPts val="1215"/>
              </a:spcBef>
              <a:spcAft>
                <a:spcPts val="0"/>
              </a:spcAft>
            </a:pPr>
            <a:r>
              <a:rPr lang="en-US" dirty="0">
                <a:effectLst/>
                <a:latin typeface="Calibri" panose="020F0502020204030204" pitchFamily="34" charset="0"/>
                <a:ea typeface="Times New Roman" panose="02020603050405020304" pitchFamily="18" charset="0"/>
                <a:cs typeface="Calibri" panose="020F0502020204030204" pitchFamily="34" charset="0"/>
              </a:rPr>
              <a:t> A</a:t>
            </a:r>
            <a:r>
              <a:rPr lang="en-US" spc="-10"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blog</a:t>
            </a:r>
            <a:r>
              <a:rPr lang="en-US" spc="-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is</a:t>
            </a:r>
            <a:r>
              <a:rPr lang="en-US" spc="-3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a</a:t>
            </a:r>
            <a:r>
              <a:rPr lang="en-US" spc="-60"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type</a:t>
            </a:r>
            <a:r>
              <a:rPr lang="en-US" spc="-40"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of</a:t>
            </a:r>
            <a:r>
              <a:rPr lang="en-US" spc="-10" dirty="0">
                <a:effectLst/>
                <a:latin typeface="Calibri" panose="020F0502020204030204" pitchFamily="34" charset="0"/>
                <a:ea typeface="Times New Roman" panose="02020603050405020304" pitchFamily="18" charset="0"/>
                <a:cs typeface="Calibri" panose="020F0502020204030204" pitchFamily="34" charset="0"/>
              </a:rPr>
              <a:t> </a:t>
            </a:r>
            <a:r>
              <a:rPr lang="en-US" spc="-10" dirty="0">
                <a:latin typeface="Calibri" panose="020F0502020204030204" pitchFamily="34" charset="0"/>
                <a:ea typeface="Times New Roman" panose="02020603050405020304" pitchFamily="18" charset="0"/>
                <a:cs typeface="Calibri" panose="020F0502020204030204" pitchFamily="34" charset="0"/>
              </a:rPr>
              <a:t>website </a:t>
            </a:r>
            <a:r>
              <a:rPr lang="en-US" dirty="0">
                <a:effectLst/>
                <a:latin typeface="Calibri" panose="020F0502020204030204" pitchFamily="34" charset="0"/>
                <a:ea typeface="Times New Roman" panose="02020603050405020304" pitchFamily="18" charset="0"/>
                <a:cs typeface="Calibri" panose="020F0502020204030204" pitchFamily="34" charset="0"/>
              </a:rPr>
              <a:t>or</a:t>
            </a:r>
            <a:r>
              <a:rPr lang="en-US" spc="-4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part</a:t>
            </a:r>
            <a:r>
              <a:rPr lang="en-US" spc="-40"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of</a:t>
            </a:r>
            <a:r>
              <a:rPr lang="en-US" spc="-4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a</a:t>
            </a:r>
            <a:r>
              <a:rPr lang="en-US" spc="-4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website,</a:t>
            </a:r>
            <a:r>
              <a:rPr lang="en-US" spc="-4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which</a:t>
            </a:r>
            <a:r>
              <a:rPr lang="en-US" spc="-4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is</a:t>
            </a:r>
            <a:r>
              <a:rPr lang="en-US" spc="-4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the</a:t>
            </a:r>
            <a:r>
              <a:rPr lang="en-US" spc="-4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publication</a:t>
            </a:r>
            <a:r>
              <a:rPr lang="en-US" spc="-28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of regular articles over time in some area of personal or professional interest. Blog can also be used as a verb, meaning to maintain or add</a:t>
            </a:r>
            <a:r>
              <a:rPr lang="en-US" spc="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content to</a:t>
            </a:r>
            <a:r>
              <a:rPr lang="en-US" spc="-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a blog.</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a:p>
            <a:pPr marL="74930" marR="74295" algn="just">
              <a:lnSpc>
                <a:spcPct val="115000"/>
              </a:lnSpc>
              <a:spcBef>
                <a:spcPts val="1010"/>
              </a:spcBef>
              <a:spcAft>
                <a:spcPts val="0"/>
              </a:spcAft>
            </a:pPr>
            <a:r>
              <a:rPr lang="en-US" dirty="0">
                <a:effectLst/>
                <a:latin typeface="Calibri" panose="020F0502020204030204" pitchFamily="34" charset="0"/>
                <a:ea typeface="Times New Roman" panose="02020603050405020304" pitchFamily="18" charset="0"/>
                <a:cs typeface="Calibri" panose="020F0502020204030204" pitchFamily="34" charset="0"/>
              </a:rPr>
              <a:t>There are many different types of blogs, differing not only in the type of content, but also in the way</a:t>
            </a:r>
            <a:r>
              <a:rPr lang="en-US" spc="-290"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that</a:t>
            </a:r>
            <a:r>
              <a:rPr lang="en-US" spc="-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content is delivered</a:t>
            </a:r>
            <a:r>
              <a:rPr lang="en-US" spc="10"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or written.</a:t>
            </a:r>
            <a:endParaRPr lang="en-IN" dirty="0">
              <a:effectLst/>
              <a:latin typeface="Calibri" panose="020F0502020204030204" pitchFamily="34" charset="0"/>
              <a:ea typeface="Times New Roman" panose="02020603050405020304" pitchFamily="18" charset="0"/>
              <a:cs typeface="Calibri" panose="020F0502020204030204" pitchFamily="34" charset="0"/>
            </a:endParaRPr>
          </a:p>
          <a:p>
            <a:pPr marL="74930" marR="73025" algn="just">
              <a:lnSpc>
                <a:spcPct val="115000"/>
              </a:lnSpc>
              <a:spcBef>
                <a:spcPts val="1000"/>
              </a:spcBef>
              <a:spcAft>
                <a:spcPts val="0"/>
              </a:spcAft>
            </a:pPr>
            <a:r>
              <a:rPr lang="en-US" dirty="0">
                <a:effectLst/>
                <a:latin typeface="Calibri" panose="020F0502020204030204" pitchFamily="34" charset="0"/>
                <a:ea typeface="Times New Roman" panose="02020603050405020304" pitchFamily="18" charset="0"/>
                <a:cs typeface="Calibri" panose="020F0502020204030204" pitchFamily="34" charset="0"/>
              </a:rPr>
              <a:t>Blogs are usually</a:t>
            </a:r>
            <a:r>
              <a:rPr lang="en-US" spc="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maintained by an individual with regular entries of commentary, descriptions of events, or other</a:t>
            </a:r>
            <a:r>
              <a:rPr lang="en-US" spc="5" dirty="0">
                <a:effectLst/>
                <a:latin typeface="Calibri" panose="020F0502020204030204" pitchFamily="34" charset="0"/>
                <a:ea typeface="Times New Roman" panose="02020603050405020304" pitchFamily="18" charset="0"/>
                <a:cs typeface="Calibri" panose="020F0502020204030204" pitchFamily="34" charset="0"/>
              </a:rPr>
              <a:t> </a:t>
            </a:r>
            <a:r>
              <a:rPr lang="en-US" dirty="0">
                <a:effectLst/>
                <a:latin typeface="Calibri" panose="020F0502020204030204" pitchFamily="34" charset="0"/>
                <a:ea typeface="Times New Roman" panose="02020603050405020304" pitchFamily="18" charset="0"/>
                <a:cs typeface="Calibri" panose="020F0502020204030204" pitchFamily="34" charset="0"/>
              </a:rPr>
              <a:t>material such as graphics or video.</a:t>
            </a:r>
            <a:endParaRPr lang="en-IN" sz="32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09C89B8-B8B3-4C3D-729F-6893922F32D5}"/>
              </a:ext>
            </a:extLst>
          </p:cNvPr>
          <p:cNvPicPr>
            <a:picLocks noChangeAspect="1"/>
          </p:cNvPicPr>
          <p:nvPr/>
        </p:nvPicPr>
        <p:blipFill rotWithShape="1">
          <a:blip r:embed="rId2"/>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3000401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6B79-546D-4440-AFD0-08AC43D755AF}"/>
              </a:ext>
            </a:extLst>
          </p:cNvPr>
          <p:cNvSpPr>
            <a:spLocks noGrp="1"/>
          </p:cNvSpPr>
          <p:nvPr>
            <p:ph type="title"/>
          </p:nvPr>
        </p:nvSpPr>
        <p:spPr>
          <a:xfrm>
            <a:off x="1484311" y="685801"/>
            <a:ext cx="10018713" cy="1375048"/>
          </a:xfrm>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DCCD4506-B13A-461C-AE3B-A30C8355B871}"/>
              </a:ext>
            </a:extLst>
          </p:cNvPr>
          <p:cNvSpPr>
            <a:spLocks noGrp="1"/>
          </p:cNvSpPr>
          <p:nvPr>
            <p:ph idx="1"/>
          </p:nvPr>
        </p:nvSpPr>
        <p:spPr>
          <a:xfrm>
            <a:off x="1484310" y="1844825"/>
            <a:ext cx="10018713" cy="4032447"/>
          </a:xfrm>
        </p:spPr>
        <p:txBody>
          <a:bodyPr/>
          <a:lstStyle/>
          <a:p>
            <a:pPr algn="just"/>
            <a:r>
              <a:rPr lang="en-US" sz="2400" dirty="0">
                <a:solidFill>
                  <a:schemeClr val="bg2">
                    <a:lumMod val="25000"/>
                  </a:schemeClr>
                </a:solidFill>
                <a:latin typeface="Calibri" panose="020F0502020204030204" pitchFamily="34" charset="0"/>
                <a:cs typeface="Calibri" panose="020F0502020204030204" pitchFamily="34" charset="0"/>
              </a:rPr>
              <a:t>The project </a:t>
            </a:r>
            <a:r>
              <a:rPr lang="en-US" sz="2400" b="1" dirty="0">
                <a:solidFill>
                  <a:schemeClr val="bg2">
                    <a:lumMod val="25000"/>
                  </a:schemeClr>
                </a:solidFill>
                <a:latin typeface="Calibri" panose="020F0502020204030204" pitchFamily="34" charset="0"/>
                <a:cs typeface="Calibri" panose="020F0502020204030204" pitchFamily="34" charset="0"/>
              </a:rPr>
              <a:t>“MVGR BLOG BUNDLE” </a:t>
            </a:r>
            <a:r>
              <a:rPr lang="en-US" sz="2400" dirty="0">
                <a:solidFill>
                  <a:schemeClr val="bg2">
                    <a:lumMod val="25000"/>
                  </a:schemeClr>
                </a:solidFill>
                <a:latin typeface="Calibri" panose="020F0502020204030204" pitchFamily="34" charset="0"/>
                <a:cs typeface="Calibri" panose="020F0502020204030204" pitchFamily="34" charset="0"/>
              </a:rPr>
              <a:t>is a blogging application or website related to MVGR college of engineering, the students and staff of the college will have the access to the website.</a:t>
            </a:r>
          </a:p>
          <a:p>
            <a:pPr algn="just"/>
            <a:r>
              <a:rPr lang="en-US" dirty="0">
                <a:solidFill>
                  <a:schemeClr val="bg2">
                    <a:lumMod val="25000"/>
                  </a:schemeClr>
                </a:solidFill>
                <a:latin typeface="Calibri" panose="020F0502020204030204" pitchFamily="34" charset="0"/>
                <a:cs typeface="Calibri" panose="020F0502020204030204" pitchFamily="34" charset="0"/>
              </a:rPr>
              <a:t>It allows us to write blogs on different topics by different people .</a:t>
            </a:r>
            <a:r>
              <a:rPr lang="en-US" sz="2400" dirty="0">
                <a:solidFill>
                  <a:schemeClr val="bg2">
                    <a:lumMod val="25000"/>
                  </a:schemeClr>
                </a:solidFill>
                <a:latin typeface="Calibri" panose="020F0502020204030204" pitchFamily="34" charset="0"/>
                <a:cs typeface="Calibri" panose="020F0502020204030204" pitchFamily="34" charset="0"/>
              </a:rPr>
              <a:t> The website provides some categories, the blogs which are written by the users are categorized into these categories. This website also has a community environment between the users.</a:t>
            </a:r>
            <a:endParaRPr lang="en-IN" dirty="0"/>
          </a:p>
        </p:txBody>
      </p:sp>
      <p:pic>
        <p:nvPicPr>
          <p:cNvPr id="4" name="Picture 3">
            <a:extLst>
              <a:ext uri="{FF2B5EF4-FFF2-40B4-BE49-F238E27FC236}">
                <a16:creationId xmlns:a16="http://schemas.microsoft.com/office/drawing/2014/main" id="{60A1B5F4-0B3A-B0C2-77CA-A84219602AFA}"/>
              </a:ext>
            </a:extLst>
          </p:cNvPr>
          <p:cNvPicPr>
            <a:picLocks noChangeAspect="1"/>
          </p:cNvPicPr>
          <p:nvPr/>
        </p:nvPicPr>
        <p:blipFill rotWithShape="1">
          <a:blip r:embed="rId2"/>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820773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448" y="120143"/>
            <a:ext cx="10018713" cy="1080120"/>
          </a:xfrm>
        </p:spPr>
        <p:txBody>
          <a:bodyPr/>
          <a:lstStyle/>
          <a:p>
            <a:r>
              <a:rPr lang="en-IN" dirty="0"/>
              <a:t>MODULES</a:t>
            </a:r>
          </a:p>
        </p:txBody>
      </p:sp>
      <p:sp>
        <p:nvSpPr>
          <p:cNvPr id="3" name="Content Placeholder 2"/>
          <p:cNvSpPr>
            <a:spLocks noGrp="1"/>
          </p:cNvSpPr>
          <p:nvPr>
            <p:ph idx="1"/>
          </p:nvPr>
        </p:nvSpPr>
        <p:spPr>
          <a:xfrm>
            <a:off x="1981200" y="1196753"/>
            <a:ext cx="9521824" cy="5832647"/>
          </a:xfrm>
        </p:spPr>
        <p:txBody>
          <a:bodyPr>
            <a:normAutofit fontScale="25000" lnSpcReduction="20000"/>
          </a:bodyPr>
          <a:lstStyle/>
          <a:p>
            <a:pPr marL="0" indent="0" algn="just">
              <a:buNone/>
            </a:pPr>
            <a:endParaRPr lang="en-IN"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0" indent="0" algn="just">
              <a:buNone/>
            </a:pPr>
            <a:r>
              <a:rPr lang="en-US" sz="1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a:t>
            </a:r>
            <a:r>
              <a:rPr lang="en-US" sz="1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sz="12800" b="1" dirty="0">
                <a:latin typeface="Calibri" panose="020F0502020204030204" pitchFamily="34" charset="0"/>
                <a:cs typeface="Calibri" panose="020F0502020204030204" pitchFamily="34" charset="0"/>
              </a:rPr>
              <a:t>   </a:t>
            </a:r>
            <a:r>
              <a:rPr lang="en-US" sz="11200" b="1" dirty="0">
                <a:latin typeface="Calibri" panose="020F0502020204030204" pitchFamily="34" charset="0"/>
                <a:cs typeface="Calibri" panose="020F0502020204030204" pitchFamily="34" charset="0"/>
              </a:rPr>
              <a:t>Login module:</a:t>
            </a:r>
            <a:endParaRPr lang="en-IN" sz="11200" b="1" dirty="0">
              <a:latin typeface="Calibri" panose="020F0502020204030204" pitchFamily="34" charset="0"/>
              <a:cs typeface="Calibri" panose="020F0502020204030204" pitchFamily="34" charset="0"/>
            </a:endParaRPr>
          </a:p>
          <a:p>
            <a:pPr marL="0" indent="0" algn="just">
              <a:buNone/>
            </a:pPr>
            <a:r>
              <a:rPr lang="en-US" sz="9600" dirty="0">
                <a:latin typeface="Calibri" panose="020F0502020204030204" pitchFamily="34" charset="0"/>
                <a:cs typeface="Calibri" panose="020F0502020204030204" pitchFamily="34" charset="0"/>
              </a:rPr>
              <a:t>   In this module it is seen that only college folks will be using the website so that we can identify  the person for a particular blog related stuff. This can be made by using college mail id as the primary mail for logins. </a:t>
            </a:r>
          </a:p>
          <a:p>
            <a:pPr marL="0" indent="0" algn="just">
              <a:buNone/>
            </a:pPr>
            <a:r>
              <a:rPr lang="en-US" sz="9600" dirty="0">
                <a:latin typeface="Calibri" panose="020F0502020204030204" pitchFamily="34" charset="0"/>
                <a:cs typeface="Calibri" panose="020F0502020204030204" pitchFamily="34" charset="0"/>
              </a:rPr>
              <a:t>In the next part, mail id and password should be correctly matched for the login.</a:t>
            </a:r>
            <a:endParaRPr lang="en-IN" sz="9600" dirty="0">
              <a:latin typeface="Calibri" panose="020F0502020204030204" pitchFamily="34" charset="0"/>
              <a:cs typeface="Calibri" panose="020F0502020204030204" pitchFamily="34" charset="0"/>
            </a:endParaRPr>
          </a:p>
          <a:p>
            <a:pPr marL="0" indent="0" algn="just">
              <a:buNone/>
            </a:pPr>
            <a:r>
              <a:rPr lang="en-US" sz="9600" dirty="0">
                <a:latin typeface="Calibri" panose="020F0502020204030204" pitchFamily="34" charset="0"/>
                <a:cs typeface="Calibri" panose="020F0502020204030204" pitchFamily="34" charset="0"/>
              </a:rPr>
              <a:t> </a:t>
            </a:r>
            <a:endParaRPr lang="en-IN" sz="9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0" indent="0" algn="just">
              <a:buNone/>
            </a:pPr>
            <a:r>
              <a:rPr lang="en-US" sz="11200" b="1" dirty="0">
                <a:latin typeface="Calibri" panose="020F0502020204030204" pitchFamily="34" charset="0"/>
                <a:cs typeface="Calibri" panose="020F0502020204030204" pitchFamily="34" charset="0"/>
              </a:rPr>
              <a:t>2 .Blog creation module:</a:t>
            </a:r>
            <a:endParaRPr lang="en-IN" sz="11200" b="1" dirty="0">
              <a:latin typeface="Calibri" panose="020F0502020204030204" pitchFamily="34" charset="0"/>
              <a:cs typeface="Calibri" panose="020F0502020204030204" pitchFamily="34" charset="0"/>
            </a:endParaRPr>
          </a:p>
          <a:p>
            <a:pPr marL="0" indent="0" algn="just">
              <a:buNone/>
            </a:pPr>
            <a:r>
              <a:rPr lang="en-US" sz="9600" dirty="0">
                <a:latin typeface="Calibri" panose="020F0502020204030204" pitchFamily="34" charset="0"/>
                <a:cs typeface="Calibri" panose="020F0502020204030204" pitchFamily="34" charset="0"/>
              </a:rPr>
              <a:t>In this module in the creation part the user can give title and required amount of description for the blog. </a:t>
            </a:r>
          </a:p>
          <a:p>
            <a:pPr marL="0" indent="0" algn="just">
              <a:buNone/>
            </a:pPr>
            <a:r>
              <a:rPr lang="en-US" sz="9600" dirty="0">
                <a:latin typeface="Calibri" panose="020F0502020204030204" pitchFamily="34" charset="0"/>
                <a:cs typeface="Calibri" panose="020F0502020204030204" pitchFamily="34" charset="0"/>
              </a:rPr>
              <a:t>In this module only the user should select to which category the blog belongs too. </a:t>
            </a:r>
          </a:p>
          <a:p>
            <a:pPr marL="0" indent="0" algn="just">
              <a:buNone/>
            </a:pPr>
            <a:endParaRPr lang="en-IN" sz="9600" b="1" dirty="0">
              <a:latin typeface="Calibri" panose="020F0502020204030204" pitchFamily="34" charset="0"/>
              <a:cs typeface="Calibri" panose="020F0502020204030204" pitchFamily="34" charset="0"/>
            </a:endParaRPr>
          </a:p>
          <a:p>
            <a:pPr marL="0" indent="0" algn="just">
              <a:buNone/>
            </a:pPr>
            <a:r>
              <a:rPr lang="en-US" sz="7200" dirty="0">
                <a:latin typeface="Calibri" panose="020F0502020204030204" pitchFamily="34" charset="0"/>
                <a:cs typeface="Calibri" panose="020F0502020204030204" pitchFamily="34" charset="0"/>
              </a:rPr>
              <a:t> </a:t>
            </a:r>
            <a:endParaRPr lang="en-IN" sz="7200" dirty="0">
              <a:latin typeface="Calibri" panose="020F0502020204030204" pitchFamily="34" charset="0"/>
              <a:cs typeface="Calibri" panose="020F0502020204030204" pitchFamily="34" charset="0"/>
            </a:endParaRPr>
          </a:p>
          <a:p>
            <a:pPr marL="0" indent="0" algn="just">
              <a:buNone/>
            </a:pPr>
            <a:r>
              <a:rPr lang="en-US" sz="6400" dirty="0"/>
              <a:t> </a:t>
            </a:r>
            <a:endParaRPr lang="en-IN" sz="6400" dirty="0"/>
          </a:p>
          <a:p>
            <a:pPr algn="just"/>
            <a:endParaRPr lang="en-IN" sz="6400" dirty="0"/>
          </a:p>
        </p:txBody>
      </p:sp>
      <p:pic>
        <p:nvPicPr>
          <p:cNvPr id="4" name="Picture 3">
            <a:extLst>
              <a:ext uri="{FF2B5EF4-FFF2-40B4-BE49-F238E27FC236}">
                <a16:creationId xmlns:a16="http://schemas.microsoft.com/office/drawing/2014/main" id="{BBED3F39-DDB0-DC91-14F6-4679EC6244EF}"/>
              </a:ext>
            </a:extLst>
          </p:cNvPr>
          <p:cNvPicPr>
            <a:picLocks noChangeAspect="1"/>
          </p:cNvPicPr>
          <p:nvPr/>
        </p:nvPicPr>
        <p:blipFill rotWithShape="1">
          <a:blip r:embed="rId2"/>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339819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643" y="404664"/>
            <a:ext cx="10018713" cy="1080120"/>
          </a:xfrm>
        </p:spPr>
        <p:txBody>
          <a:bodyPr/>
          <a:lstStyle/>
          <a:p>
            <a:r>
              <a:rPr lang="en-IN" dirty="0"/>
              <a:t>MODULES</a:t>
            </a:r>
          </a:p>
        </p:txBody>
      </p:sp>
      <p:sp>
        <p:nvSpPr>
          <p:cNvPr id="3" name="Content Placeholder 2"/>
          <p:cNvSpPr>
            <a:spLocks noGrp="1"/>
          </p:cNvSpPr>
          <p:nvPr>
            <p:ph idx="1"/>
          </p:nvPr>
        </p:nvSpPr>
        <p:spPr>
          <a:xfrm>
            <a:off x="1775519" y="1340769"/>
            <a:ext cx="10225137" cy="5256582"/>
          </a:xfrm>
        </p:spPr>
        <p:txBody>
          <a:bodyPr>
            <a:normAutofit fontScale="62500" lnSpcReduction="20000"/>
          </a:bodyPr>
          <a:lstStyle/>
          <a:p>
            <a:pPr marL="0" indent="0" algn="just">
              <a:buNone/>
            </a:pPr>
            <a:endParaRPr lang="en-US" b="1" dirty="0"/>
          </a:p>
          <a:p>
            <a:pPr marL="0" indent="0" algn="just">
              <a:buNone/>
            </a:pPr>
            <a:r>
              <a:rPr lang="en-US" sz="4500" b="1" dirty="0">
                <a:latin typeface="Calibri" panose="020F0502020204030204" pitchFamily="34" charset="0"/>
                <a:cs typeface="Calibri" panose="020F0502020204030204" pitchFamily="34" charset="0"/>
              </a:rPr>
              <a:t>3.   Blog access:</a:t>
            </a:r>
            <a:endParaRPr lang="en-IN" sz="4500" b="1" dirty="0">
              <a:latin typeface="Calibri" panose="020F0502020204030204" pitchFamily="34" charset="0"/>
              <a:cs typeface="Calibri" panose="020F0502020204030204" pitchFamily="34" charset="0"/>
            </a:endParaRPr>
          </a:p>
          <a:p>
            <a:pPr marL="0" indent="0" algn="just">
              <a:buNone/>
            </a:pPr>
            <a:r>
              <a:rPr lang="en-US" sz="3800" dirty="0">
                <a:latin typeface="Calibri" panose="020F0502020204030204" pitchFamily="34" charset="0"/>
                <a:cs typeface="Calibri" panose="020F0502020204030204" pitchFamily="34" charset="0"/>
              </a:rPr>
              <a:t>    Everyone will have not have the access to edit the blog of some other user. Instead, only view  access will be given to the other users.</a:t>
            </a:r>
            <a:endParaRPr lang="en-IN" sz="3800" dirty="0">
              <a:latin typeface="Calibri" panose="020F0502020204030204" pitchFamily="34" charset="0"/>
              <a:cs typeface="Calibri" panose="020F0502020204030204" pitchFamily="34" charset="0"/>
            </a:endParaRPr>
          </a:p>
          <a:p>
            <a:pPr marL="0" indent="0" algn="just">
              <a:buNone/>
            </a:pPr>
            <a:r>
              <a:rPr lang="en-US" sz="3800" dirty="0">
                <a:latin typeface="Calibri" panose="020F0502020204030204" pitchFamily="34" charset="0"/>
                <a:cs typeface="Calibri" panose="020F0502020204030204" pitchFamily="34" charset="0"/>
              </a:rPr>
              <a:t>The blog creator and the admin will have the access to edit blog.</a:t>
            </a:r>
            <a:endParaRPr lang="en-IN" sz="3800" dirty="0">
              <a:latin typeface="Calibri" panose="020F0502020204030204" pitchFamily="34" charset="0"/>
              <a:cs typeface="Calibri" panose="020F0502020204030204" pitchFamily="34" charset="0"/>
            </a:endParaRPr>
          </a:p>
          <a:p>
            <a:pPr marL="0" indent="0" algn="just">
              <a:buNone/>
            </a:pPr>
            <a:endParaRPr lang="en-US" sz="3800" b="1" dirty="0">
              <a:latin typeface="Calibri" panose="020F0502020204030204" pitchFamily="34" charset="0"/>
              <a:cs typeface="Calibri" panose="020F0502020204030204" pitchFamily="34" charset="0"/>
            </a:endParaRPr>
          </a:p>
          <a:p>
            <a:pPr marL="0" indent="0" algn="just">
              <a:buNone/>
            </a:pPr>
            <a:r>
              <a:rPr lang="en-US" sz="4500" b="1" dirty="0">
                <a:latin typeface="Calibri" panose="020F0502020204030204" pitchFamily="34" charset="0"/>
                <a:cs typeface="Calibri" panose="020F0502020204030204" pitchFamily="34" charset="0"/>
              </a:rPr>
              <a:t>4.  Search module:</a:t>
            </a:r>
            <a:endParaRPr lang="en-IN" sz="4500" b="1" dirty="0">
              <a:latin typeface="Calibri" panose="020F0502020204030204" pitchFamily="34" charset="0"/>
              <a:cs typeface="Calibri" panose="020F0502020204030204" pitchFamily="34" charset="0"/>
            </a:endParaRPr>
          </a:p>
          <a:p>
            <a:pPr marL="0" indent="0" algn="just">
              <a:buNone/>
            </a:pPr>
            <a:r>
              <a:rPr lang="en-US" sz="3800" dirty="0">
                <a:latin typeface="Calibri" panose="020F0502020204030204" pitchFamily="34" charset="0"/>
                <a:cs typeface="Calibri" panose="020F0502020204030204" pitchFamily="34" charset="0"/>
              </a:rPr>
              <a:t>Word will be used as keyword, and the blog that containing that word will be displayed.</a:t>
            </a:r>
            <a:endParaRPr lang="en-IN" sz="3800" dirty="0">
              <a:latin typeface="Calibri" panose="020F0502020204030204" pitchFamily="34" charset="0"/>
              <a:cs typeface="Calibri" panose="020F0502020204030204" pitchFamily="34" charset="0"/>
            </a:endParaRPr>
          </a:p>
          <a:p>
            <a:pPr marL="0" indent="0" algn="just">
              <a:buNone/>
            </a:pPr>
            <a:r>
              <a:rPr lang="en-US" sz="3800" dirty="0">
                <a:latin typeface="Calibri" panose="020F0502020204030204" pitchFamily="34" charset="0"/>
                <a:cs typeface="Calibri" panose="020F0502020204030204" pitchFamily="34" charset="0"/>
              </a:rPr>
              <a:t> </a:t>
            </a:r>
            <a:endParaRPr lang="en-IN" sz="4500" dirty="0">
              <a:latin typeface="Calibri" panose="020F0502020204030204" pitchFamily="34" charset="0"/>
              <a:cs typeface="Calibri" panose="020F0502020204030204" pitchFamily="34" charset="0"/>
            </a:endParaRPr>
          </a:p>
          <a:p>
            <a:pPr marL="0" indent="0" algn="just">
              <a:buNone/>
            </a:pPr>
            <a:r>
              <a:rPr lang="en-US" sz="4500" b="1" dirty="0">
                <a:latin typeface="Calibri" panose="020F0502020204030204" pitchFamily="34" charset="0"/>
                <a:cs typeface="Calibri" panose="020F0502020204030204" pitchFamily="34" charset="0"/>
              </a:rPr>
              <a:t>5.  Filter module:</a:t>
            </a:r>
            <a:endParaRPr lang="en-IN" sz="4500" b="1" dirty="0">
              <a:latin typeface="Calibri" panose="020F0502020204030204" pitchFamily="34" charset="0"/>
              <a:cs typeface="Calibri" panose="020F0502020204030204" pitchFamily="34" charset="0"/>
            </a:endParaRPr>
          </a:p>
          <a:p>
            <a:pPr marL="0" indent="0" algn="just">
              <a:buNone/>
            </a:pPr>
            <a:r>
              <a:rPr lang="en-US" sz="3800" dirty="0">
                <a:latin typeface="Calibri" panose="020F0502020204030204" pitchFamily="34" charset="0"/>
                <a:cs typeface="Calibri" panose="020F0502020204030204" pitchFamily="34" charset="0"/>
              </a:rPr>
              <a:t>In this module filter is applied only the filtered category blogs will be displayed.</a:t>
            </a:r>
            <a:endParaRPr lang="en-IN" sz="3800" dirty="0">
              <a:latin typeface="Calibri" panose="020F0502020204030204" pitchFamily="34" charset="0"/>
              <a:cs typeface="Calibri" panose="020F0502020204030204" pitchFamily="34" charset="0"/>
            </a:endParaRPr>
          </a:p>
          <a:p>
            <a:pPr marL="0" indent="0" algn="just">
              <a:buNone/>
            </a:pPr>
            <a:endParaRPr lang="en-IN" dirty="0"/>
          </a:p>
        </p:txBody>
      </p:sp>
      <p:pic>
        <p:nvPicPr>
          <p:cNvPr id="4" name="Picture 3">
            <a:extLst>
              <a:ext uri="{FF2B5EF4-FFF2-40B4-BE49-F238E27FC236}">
                <a16:creationId xmlns:a16="http://schemas.microsoft.com/office/drawing/2014/main" id="{E4DABE8A-35AF-83F9-7CA5-5B43E5E91385}"/>
              </a:ext>
            </a:extLst>
          </p:cNvPr>
          <p:cNvPicPr>
            <a:picLocks noChangeAspect="1"/>
          </p:cNvPicPr>
          <p:nvPr/>
        </p:nvPicPr>
        <p:blipFill rotWithShape="1">
          <a:blip r:embed="rId2"/>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1726675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355C-A34D-47F8-A7B4-39477085087D}"/>
              </a:ext>
            </a:extLst>
          </p:cNvPr>
          <p:cNvSpPr>
            <a:spLocks noGrp="1"/>
          </p:cNvSpPr>
          <p:nvPr>
            <p:ph type="title"/>
          </p:nvPr>
        </p:nvSpPr>
        <p:spPr>
          <a:xfrm>
            <a:off x="1086643" y="260648"/>
            <a:ext cx="10018713" cy="1656184"/>
          </a:xfrm>
        </p:spPr>
        <p:txBody>
          <a:bodyPr>
            <a:normAutofit/>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SOFTWARE REQUIREMENTS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244ABD07-1236-447A-B993-0D6653C626D2}"/>
              </a:ext>
            </a:extLst>
          </p:cNvPr>
          <p:cNvSpPr>
            <a:spLocks noGrp="1"/>
          </p:cNvSpPr>
          <p:nvPr>
            <p:ph idx="1"/>
          </p:nvPr>
        </p:nvSpPr>
        <p:spPr>
          <a:xfrm>
            <a:off x="1703512" y="1628800"/>
            <a:ext cx="9799511" cy="4680519"/>
          </a:xfrm>
        </p:spPr>
        <p:txBody>
          <a:bodyPr>
            <a:normAutofit fontScale="92500" lnSpcReduction="10000"/>
          </a:bodyPr>
          <a:lstStyle/>
          <a:p>
            <a:pPr marL="0" indent="0" algn="just">
              <a:buNone/>
            </a:pPr>
            <a:r>
              <a:rPr lang="en-US" sz="2600" b="1" dirty="0">
                <a:effectLst/>
                <a:latin typeface="Calibri" panose="020F0502020204030204" pitchFamily="34" charset="0"/>
                <a:ea typeface="Calibri" panose="020F0502020204030204" pitchFamily="34" charset="0"/>
                <a:cs typeface="Times New Roman" panose="02020603050405020304" pitchFamily="18" charset="0"/>
              </a:rPr>
              <a:t>PYCHARM :</a:t>
            </a:r>
          </a:p>
          <a:p>
            <a:pPr marL="0" indent="0" algn="just">
              <a:buNone/>
            </a:pPr>
            <a:r>
              <a:rPr lang="en-US" dirty="0">
                <a:effectLst/>
                <a:latin typeface="Calibri" panose="020F0502020204030204" pitchFamily="34" charset="0"/>
                <a:ea typeface="Calibri" panose="020F0502020204030204" pitchFamily="34" charset="0"/>
                <a:cs typeface="Times New Roman" panose="02020603050405020304" pitchFamily="18" charset="0"/>
              </a:rPr>
              <a:t>PyCharm is an integrated development environment (IDE) used in computer programming, specifically for the Python language. Community Edition of PyCharm is used here of version 2021.1.2 </a:t>
            </a:r>
          </a:p>
          <a:p>
            <a:pPr marL="0" indent="0" algn="just">
              <a:buNone/>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US" sz="2600" b="1" dirty="0">
                <a:effectLst/>
                <a:latin typeface="Calibri" panose="020F0502020204030204" pitchFamily="34" charset="0"/>
                <a:ea typeface="Calibri" panose="020F0502020204030204" pitchFamily="34" charset="0"/>
                <a:cs typeface="Times New Roman" panose="02020603050405020304" pitchFamily="18" charset="0"/>
              </a:rPr>
              <a:t>HTML: </a:t>
            </a:r>
            <a:endParaRPr lang="en-IN" sz="2600" dirty="0"/>
          </a:p>
          <a:p>
            <a:pPr algn="just"/>
            <a:r>
              <a:rPr lang="en-US" sz="2400" dirty="0">
                <a:effectLst/>
                <a:latin typeface="Calibri" panose="020F0502020204030204" pitchFamily="34" charset="0"/>
                <a:ea typeface="Calibri" panose="020F0502020204030204" pitchFamily="34" charset="0"/>
                <a:cs typeface="Times New Roman" panose="02020603050405020304" pitchFamily="18" charset="0"/>
              </a:rPr>
              <a:t>HTML is used to create electronic documents (called pages) that are displayed on the World Wide Web. Each page contains a series of connections to other pages called hyperlinks. </a:t>
            </a:r>
          </a:p>
          <a:p>
            <a:pPr marL="0" indent="0" algn="just">
              <a:buNone/>
            </a:pPr>
            <a:r>
              <a:rPr lang="en-US" sz="2600" b="1" dirty="0">
                <a:effectLst/>
                <a:latin typeface="Calibri" panose="020F0502020204030204" pitchFamily="34" charset="0"/>
                <a:ea typeface="Calibri" panose="020F0502020204030204" pitchFamily="34" charset="0"/>
                <a:cs typeface="Times New Roman" panose="02020603050405020304" pitchFamily="18" charset="0"/>
              </a:rPr>
              <a:t>CSS: </a:t>
            </a:r>
          </a:p>
          <a:p>
            <a:pPr algn="just"/>
            <a:r>
              <a:rPr lang="en-US" sz="2400" dirty="0">
                <a:effectLst/>
                <a:latin typeface="Calibri" panose="020F0502020204030204" pitchFamily="34" charset="0"/>
                <a:ea typeface="Calibri" panose="020F0502020204030204" pitchFamily="34" charset="0"/>
                <a:cs typeface="Times New Roman" panose="02020603050405020304" pitchFamily="18" charset="0"/>
              </a:rPr>
              <a:t>Cascading style sheets are used to format the layout of Web pages. They can be used to define text styles, table sizes, and other aspects of Web pages that previously could only be defined in a page's HTML.</a:t>
            </a:r>
          </a:p>
          <a:p>
            <a:pPr algn="just"/>
            <a:endParaRPr lang="en-IN" dirty="0"/>
          </a:p>
        </p:txBody>
      </p:sp>
      <p:pic>
        <p:nvPicPr>
          <p:cNvPr id="4" name="Picture 3">
            <a:extLst>
              <a:ext uri="{FF2B5EF4-FFF2-40B4-BE49-F238E27FC236}">
                <a16:creationId xmlns:a16="http://schemas.microsoft.com/office/drawing/2014/main" id="{9484767D-DDD6-ED22-E844-95F06E7CCADA}"/>
              </a:ext>
            </a:extLst>
          </p:cNvPr>
          <p:cNvPicPr>
            <a:picLocks noChangeAspect="1"/>
          </p:cNvPicPr>
          <p:nvPr/>
        </p:nvPicPr>
        <p:blipFill rotWithShape="1">
          <a:blip r:embed="rId2"/>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4002544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CA75-570C-8B8F-B9CC-DD919ADBBCA7}"/>
              </a:ext>
            </a:extLst>
          </p:cNvPr>
          <p:cNvSpPr>
            <a:spLocks noGrp="1"/>
          </p:cNvSpPr>
          <p:nvPr>
            <p:ph type="title"/>
          </p:nvPr>
        </p:nvSpPr>
        <p:spPr>
          <a:xfrm>
            <a:off x="1484311" y="685801"/>
            <a:ext cx="10018713" cy="943000"/>
          </a:xfrm>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SOFTWARE REQUIREMENTS</a:t>
            </a:r>
            <a:endParaRPr lang="en-IN" dirty="0"/>
          </a:p>
        </p:txBody>
      </p:sp>
      <p:sp>
        <p:nvSpPr>
          <p:cNvPr id="3" name="Content Placeholder 2">
            <a:extLst>
              <a:ext uri="{FF2B5EF4-FFF2-40B4-BE49-F238E27FC236}">
                <a16:creationId xmlns:a16="http://schemas.microsoft.com/office/drawing/2014/main" id="{8BC321D6-8D66-4BE5-A33E-EEBAB4803394}"/>
              </a:ext>
            </a:extLst>
          </p:cNvPr>
          <p:cNvSpPr>
            <a:spLocks noGrp="1"/>
          </p:cNvSpPr>
          <p:nvPr>
            <p:ph idx="1"/>
          </p:nvPr>
        </p:nvSpPr>
        <p:spPr>
          <a:xfrm>
            <a:off x="1484310" y="2276871"/>
            <a:ext cx="10018713" cy="3895327"/>
          </a:xfrm>
        </p:spPr>
        <p:txBody>
          <a:bodyPr>
            <a:normAutofit fontScale="92500" lnSpcReduction="10000"/>
          </a:bodyPr>
          <a:lstStyle/>
          <a:p>
            <a:pPr marL="0" indent="0" algn="just">
              <a:buNone/>
            </a:pPr>
            <a:r>
              <a:rPr lang="en-US" sz="2800" b="1" dirty="0">
                <a:effectLst/>
                <a:latin typeface="Calibri" panose="020F0502020204030204" pitchFamily="34" charset="0"/>
                <a:ea typeface="Calibri" panose="020F0502020204030204" pitchFamily="34" charset="0"/>
                <a:cs typeface="Times New Roman" panose="02020603050405020304" pitchFamily="18" charset="0"/>
              </a:rPr>
              <a:t>FRAMEWORK(DJANGO):</a:t>
            </a: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b="0" i="0" dirty="0">
                <a:solidFill>
                  <a:srgbClr val="333333"/>
                </a:solidFill>
                <a:effectLst/>
                <a:latin typeface="inter-regular"/>
              </a:rPr>
              <a:t>Django is a web application framework written in Python programming language. It is based on MVT (Model View Template) design pattern. </a:t>
            </a:r>
            <a:r>
              <a:rPr lang="en-US" dirty="0">
                <a:solidFill>
                  <a:srgbClr val="333333"/>
                </a:solidFill>
                <a:latin typeface="inter-regular"/>
              </a:rPr>
              <a:t>Version of 4.0.3.</a:t>
            </a:r>
            <a:endParaRPr lang="en-US" b="0" i="0" dirty="0">
              <a:solidFill>
                <a:srgbClr val="333333"/>
              </a:solidFill>
              <a:effectLst/>
              <a:latin typeface="inter-regular"/>
            </a:endParaRPr>
          </a:p>
          <a:p>
            <a:pPr algn="just"/>
            <a:r>
              <a:rPr lang="en-US" b="0" i="0" dirty="0">
                <a:solidFill>
                  <a:srgbClr val="333333"/>
                </a:solidFill>
                <a:effectLst/>
                <a:latin typeface="inter-regular"/>
              </a:rPr>
              <a:t>It takes less time to build application after collecting client requirement.</a:t>
            </a:r>
          </a:p>
          <a:p>
            <a:pPr algn="just"/>
            <a:endParaRPr lang="en-US" b="0" i="0" dirty="0">
              <a:solidFill>
                <a:srgbClr val="333333"/>
              </a:solidFill>
              <a:effectLst/>
              <a:latin typeface="inter-regular"/>
            </a:endParaRPr>
          </a:p>
          <a:p>
            <a:pPr marL="0" indent="0">
              <a:buNone/>
            </a:pPr>
            <a:r>
              <a:rPr lang="en-US" sz="2800" b="1" dirty="0">
                <a:latin typeface="Calibri" panose="020F0502020204030204" pitchFamily="34" charset="0"/>
                <a:cs typeface="Calibri" panose="020F0502020204030204" pitchFamily="34" charset="0"/>
              </a:rPr>
              <a:t>POSTGRESQL(pgAdmin 4):</a:t>
            </a:r>
          </a:p>
          <a:p>
            <a:pPr marL="0" indent="0">
              <a:buNone/>
            </a:pPr>
            <a:r>
              <a:rPr lang="en-US" dirty="0">
                <a:latin typeface="Calibri" panose="020F0502020204030204" pitchFamily="34" charset="0"/>
                <a:cs typeface="Calibri" panose="020F0502020204030204" pitchFamily="34" charset="0"/>
              </a:rPr>
              <a:t>PostgreSQL is a powerful, open source object-relational database system that uses and extends the SQL language. pgAdmin 4 of version 6.7 is used for the backend combined with many features that safely store and scale the most complicated data workloads. </a:t>
            </a:r>
          </a:p>
          <a:p>
            <a:pPr marL="0" indent="0">
              <a:buNone/>
            </a:pPr>
            <a:endParaRPr lang="en-US" sz="2800" b="1" i="0" dirty="0">
              <a:solidFill>
                <a:srgbClr val="333333"/>
              </a:solidFill>
              <a:effectLst/>
              <a:latin typeface="inter-regular"/>
            </a:endParaRPr>
          </a:p>
        </p:txBody>
      </p:sp>
      <p:pic>
        <p:nvPicPr>
          <p:cNvPr id="4" name="Picture 3">
            <a:extLst>
              <a:ext uri="{FF2B5EF4-FFF2-40B4-BE49-F238E27FC236}">
                <a16:creationId xmlns:a16="http://schemas.microsoft.com/office/drawing/2014/main" id="{DD82D8A2-267E-8993-5AB8-533424EC9520}"/>
              </a:ext>
            </a:extLst>
          </p:cNvPr>
          <p:cNvPicPr>
            <a:picLocks noChangeAspect="1"/>
          </p:cNvPicPr>
          <p:nvPr/>
        </p:nvPicPr>
        <p:blipFill rotWithShape="1">
          <a:blip r:embed="rId3"/>
          <a:srcRect t="3425"/>
          <a:stretch/>
        </p:blipFill>
        <p:spPr>
          <a:xfrm>
            <a:off x="10488488" y="0"/>
            <a:ext cx="1703512" cy="1101876"/>
          </a:xfrm>
          <a:prstGeom prst="rect">
            <a:avLst/>
          </a:prstGeom>
          <a:noFill/>
        </p:spPr>
      </p:pic>
    </p:spTree>
    <p:extLst>
      <p:ext uri="{BB962C8B-B14F-4D97-AF65-F5344CB8AC3E}">
        <p14:creationId xmlns:p14="http://schemas.microsoft.com/office/powerpoint/2010/main" val="26364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AE85-AF73-B310-8657-DF0AB0B7EE8A}"/>
              </a:ext>
            </a:extLst>
          </p:cNvPr>
          <p:cNvSpPr>
            <a:spLocks noGrp="1"/>
          </p:cNvSpPr>
          <p:nvPr>
            <p:ph type="title"/>
          </p:nvPr>
        </p:nvSpPr>
        <p:spPr>
          <a:xfrm>
            <a:off x="1484311" y="685801"/>
            <a:ext cx="10018713" cy="1735088"/>
          </a:xfrm>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HARDWARE REQUIREMENTS</a:t>
            </a:r>
            <a:endParaRPr lang="en-IN" dirty="0"/>
          </a:p>
        </p:txBody>
      </p:sp>
      <p:sp>
        <p:nvSpPr>
          <p:cNvPr id="3" name="Content Placeholder 2">
            <a:extLst>
              <a:ext uri="{FF2B5EF4-FFF2-40B4-BE49-F238E27FC236}">
                <a16:creationId xmlns:a16="http://schemas.microsoft.com/office/drawing/2014/main" id="{3A731C69-83F4-4F09-D85A-4C223DAFDA79}"/>
              </a:ext>
            </a:extLst>
          </p:cNvPr>
          <p:cNvSpPr>
            <a:spLocks noGrp="1"/>
          </p:cNvSpPr>
          <p:nvPr>
            <p:ph idx="1"/>
          </p:nvPr>
        </p:nvSpPr>
        <p:spPr/>
        <p:txBody>
          <a:bodyPr>
            <a:normAutofit/>
          </a:bodyPr>
          <a:lstStyle/>
          <a:p>
            <a:r>
              <a:rPr lang="en-IN" sz="2200" dirty="0">
                <a:latin typeface="Times New Roman" panose="02020603050405020304" pitchFamily="18" charset="0"/>
                <a:cs typeface="Times New Roman" panose="02020603050405020304" pitchFamily="18" charset="0"/>
              </a:rPr>
              <a:t>System : Intel(R) core(TM) i5</a:t>
            </a:r>
          </a:p>
          <a:p>
            <a:r>
              <a:rPr lang="en-IN" sz="2200" dirty="0">
                <a:latin typeface="Times New Roman" panose="02020603050405020304" pitchFamily="18" charset="0"/>
                <a:cs typeface="Times New Roman" panose="02020603050405020304" pitchFamily="18" charset="0"/>
              </a:rPr>
              <a:t>Hard disk : 1 TB</a:t>
            </a:r>
          </a:p>
          <a:p>
            <a:r>
              <a:rPr lang="en-IN" sz="2200" dirty="0">
                <a:latin typeface="Times New Roman" panose="02020603050405020304" pitchFamily="18" charset="0"/>
                <a:cs typeface="Times New Roman" panose="02020603050405020304" pitchFamily="18" charset="0"/>
              </a:rPr>
              <a:t>Input Devices : Keyboard , Mouse</a:t>
            </a:r>
          </a:p>
          <a:p>
            <a:r>
              <a:rPr lang="en-IN" sz="2200" dirty="0">
                <a:latin typeface="Times New Roman" panose="02020603050405020304" pitchFamily="18" charset="0"/>
                <a:cs typeface="Times New Roman" panose="02020603050405020304" pitchFamily="18" charset="0"/>
              </a:rPr>
              <a:t>RAM : 8 GB</a:t>
            </a:r>
          </a:p>
          <a:p>
            <a:r>
              <a:rPr lang="en-IN" sz="2200" dirty="0">
                <a:latin typeface="Times New Roman" panose="02020603050405020304" pitchFamily="18" charset="0"/>
                <a:cs typeface="Times New Roman" panose="02020603050405020304" pitchFamily="18" charset="0"/>
              </a:rPr>
              <a:t>64-bit Operating system,x64-based processor</a:t>
            </a:r>
          </a:p>
        </p:txBody>
      </p:sp>
      <p:pic>
        <p:nvPicPr>
          <p:cNvPr id="4" name="Picture 3">
            <a:extLst>
              <a:ext uri="{FF2B5EF4-FFF2-40B4-BE49-F238E27FC236}">
                <a16:creationId xmlns:a16="http://schemas.microsoft.com/office/drawing/2014/main" id="{A80D0F9E-0740-D75E-1C18-291BB5DA59E5}"/>
              </a:ext>
            </a:extLst>
          </p:cNvPr>
          <p:cNvPicPr>
            <a:picLocks noChangeAspect="1"/>
          </p:cNvPicPr>
          <p:nvPr/>
        </p:nvPicPr>
        <p:blipFill rotWithShape="1">
          <a:blip r:embed="rId2"/>
          <a:srcRect t="3425"/>
          <a:stretch/>
        </p:blipFill>
        <p:spPr>
          <a:xfrm>
            <a:off x="10488488" y="11808"/>
            <a:ext cx="1703512" cy="1101876"/>
          </a:xfrm>
          <a:prstGeom prst="rect">
            <a:avLst/>
          </a:prstGeom>
          <a:noFill/>
        </p:spPr>
      </p:pic>
    </p:spTree>
    <p:extLst>
      <p:ext uri="{BB962C8B-B14F-4D97-AF65-F5344CB8AC3E}">
        <p14:creationId xmlns:p14="http://schemas.microsoft.com/office/powerpoint/2010/main" val="1932053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543</TotalTime>
  <Words>1239</Words>
  <Application>Microsoft Office PowerPoint</Application>
  <PresentationFormat>Widescreen</PresentationFormat>
  <Paragraphs>111</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Corbel</vt:lpstr>
      <vt:lpstr>inter-regular</vt:lpstr>
      <vt:lpstr>Times New Roman</vt:lpstr>
      <vt:lpstr>Parallax</vt:lpstr>
      <vt:lpstr>PowerPoint Presentation</vt:lpstr>
      <vt:lpstr>ABSTRACT</vt:lpstr>
      <vt:lpstr>INRTODUCTION</vt:lpstr>
      <vt:lpstr>PROBLEM STATEMENT</vt:lpstr>
      <vt:lpstr>MODULES</vt:lpstr>
      <vt:lpstr>MODULES</vt:lpstr>
      <vt:lpstr>SOFTWARE REQUIREMENTS </vt:lpstr>
      <vt:lpstr>SOFTWARE REQUIREMENTS</vt:lpstr>
      <vt:lpstr>HARDWARE REQUIREMENTS</vt:lpstr>
      <vt:lpstr>EXISTING SYSTEM</vt:lpstr>
      <vt:lpstr>PROPOSED SYSTEM</vt:lpstr>
      <vt:lpstr>SYSTEM ARCHITECTURE</vt:lpstr>
      <vt:lpstr>OUTPUT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STRUCTURE</vt:lpstr>
      <vt:lpstr>DATABASE STRUCTURE</vt:lpstr>
      <vt:lpstr>CONCLUSION</vt:lpstr>
      <vt:lpstr>REFERENCES</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MVGR BLOG BUNDLE</dc:title>
  <dc:creator>student</dc:creator>
  <cp:lastModifiedBy>19331A1215</cp:lastModifiedBy>
  <cp:revision>44</cp:revision>
  <dcterms:created xsi:type="dcterms:W3CDTF">2022-03-31T03:56:04Z</dcterms:created>
  <dcterms:modified xsi:type="dcterms:W3CDTF">2022-06-24T08:03:54Z</dcterms:modified>
</cp:coreProperties>
</file>